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10287000" cx="18288000"/>
  <p:notesSz cx="6858000" cy="9144000"/>
  <p:embeddedFontLst>
    <p:embeddedFont>
      <p:font typeface="Press Start 2P"/>
      <p:regular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19" roundtripDataSignature="AMtx7mgipQi+u42syDpgJQpxaIteD97/j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customschemas.google.com/relationships/presentationmetadata" Target="metadata"/><Relationship Id="rId6" Type="http://schemas.openxmlformats.org/officeDocument/2006/relationships/slide" Target="slides/slide1.xml"/><Relationship Id="rId18" Type="http://schemas.openxmlformats.org/officeDocument/2006/relationships/font" Target="fonts/PressStart2P-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80" name="Google Shape;280;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81" name="Google Shape;281;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3" name="Google Shape;283;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84" name="Google Shape;284;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94" name="Google Shape;294;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95" name="Google Shape;295;p1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7" name="Google Shape;297;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98" name="Google Shape;298;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22" name="Google Shape;322;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23" name="Google Shape;323;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4" name="Google Shape;324;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5" name="Google Shape;325;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26" name="Google Shape;326;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9" name="Google Shape;109;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0" name="Google Shape;110;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 name="Google Shape;111;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2" name="Google Shape;112;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13" name="Google Shape;113;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1" name="Google Shape;131;p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2" name="Google Shape;132;p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p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5" name="Google Shape;135;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4" name="Google Shape;154;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55" name="Google Shape;155;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 name="Google Shape;156;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7" name="Google Shape;157;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58" name="Google Shape;158;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68" name="Google Shape;168;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9" name="Google Shape;169;p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 name="Google Shape;170;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1" name="Google Shape;171;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72" name="Google Shape;172;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82" name="Google Shape;182;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83" name="Google Shape;183;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 name="Google Shape;184;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5" name="Google Shape;185;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86" name="Google Shape;186;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99" name="Google Shape;199;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0" name="Google Shape;200;p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Google Shape;201;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2" name="Google Shape;202;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3" name="Google Shape;203;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11" name="Google Shape;211;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12" name="Google Shape;212;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3" name="Google Shape;213;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4" name="Google Shape;214;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15" name="Google Shape;215;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67" name="Google Shape;267;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68" name="Google Shape;268;p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9" name="Google Shape;269;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0" name="Google Shape;270;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71" name="Google Shape;271;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3"/>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4"/>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4"/>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15"/>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17"/>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7"/>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18"/>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18"/>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19"/>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19"/>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19"/>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19"/>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1"/>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1"/>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21"/>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2"/>
          <p:cNvSpPr/>
          <p:nvPr>
            <p:ph idx="2" type="pic"/>
          </p:nvPr>
        </p:nvSpPr>
        <p:spPr>
          <a:xfrm>
            <a:off x="1792288" y="612775"/>
            <a:ext cx="5486400" cy="4114800"/>
          </a:xfrm>
          <a:prstGeom prst="rect">
            <a:avLst/>
          </a:prstGeom>
          <a:noFill/>
          <a:ln>
            <a:noFill/>
          </a:ln>
        </p:spPr>
      </p:sp>
      <p:sp>
        <p:nvSpPr>
          <p:cNvPr id="68" name="Google Shape;68;p22"/>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1.png"/><Relationship Id="rId4" Type="http://schemas.openxmlformats.org/officeDocument/2006/relationships/image" Target="../media/image1.png"/><Relationship Id="rId5" Type="http://schemas.openxmlformats.org/officeDocument/2006/relationships/image" Target="../media/image4.png"/><Relationship Id="rId6" Type="http://schemas.openxmlformats.org/officeDocument/2006/relationships/image" Target="../media/image9.png"/><Relationship Id="rId7" Type="http://schemas.openxmlformats.org/officeDocument/2006/relationships/image" Target="../media/image10.png"/><Relationship Id="rId8"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hyperlink" Target="https://whc.unesco.org/en/sustainabletourismtoolkit/" TargetMode="Externa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11" Type="http://schemas.openxmlformats.org/officeDocument/2006/relationships/image" Target="../media/image1.png"/><Relationship Id="rId10" Type="http://schemas.openxmlformats.org/officeDocument/2006/relationships/image" Target="../media/image31.png"/><Relationship Id="rId13" Type="http://schemas.openxmlformats.org/officeDocument/2006/relationships/image" Target="../media/image11.png"/><Relationship Id="rId12" Type="http://schemas.openxmlformats.org/officeDocument/2006/relationships/image" Target="../media/image38.png"/><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5.png"/><Relationship Id="rId4" Type="http://schemas.openxmlformats.org/officeDocument/2006/relationships/image" Target="../media/image18.png"/><Relationship Id="rId9" Type="http://schemas.openxmlformats.org/officeDocument/2006/relationships/image" Target="../media/image28.png"/><Relationship Id="rId5" Type="http://schemas.openxmlformats.org/officeDocument/2006/relationships/image" Target="../media/image17.png"/><Relationship Id="rId6" Type="http://schemas.openxmlformats.org/officeDocument/2006/relationships/image" Target="../media/image23.png"/><Relationship Id="rId7" Type="http://schemas.openxmlformats.org/officeDocument/2006/relationships/image" Target="../media/image22.png"/><Relationship Id="rId8" Type="http://schemas.openxmlformats.org/officeDocument/2006/relationships/image" Target="../media/image24.png"/></Relationships>
</file>

<file path=ppt/slides/_rels/slide12.xml.rels><?xml version="1.0" encoding="UTF-8" standalone="yes"?><Relationships xmlns="http://schemas.openxmlformats.org/package/2006/relationships"><Relationship Id="rId11" Type="http://schemas.openxmlformats.org/officeDocument/2006/relationships/image" Target="../media/image31.png"/><Relationship Id="rId10" Type="http://schemas.openxmlformats.org/officeDocument/2006/relationships/image" Target="../media/image28.png"/><Relationship Id="rId13" Type="http://schemas.openxmlformats.org/officeDocument/2006/relationships/image" Target="../media/image11.png"/><Relationship Id="rId12" Type="http://schemas.openxmlformats.org/officeDocument/2006/relationships/image" Target="../media/image42.png"/><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3.png"/><Relationship Id="rId4" Type="http://schemas.openxmlformats.org/officeDocument/2006/relationships/image" Target="../media/image15.png"/><Relationship Id="rId9" Type="http://schemas.openxmlformats.org/officeDocument/2006/relationships/image" Target="../media/image24.png"/><Relationship Id="rId5" Type="http://schemas.openxmlformats.org/officeDocument/2006/relationships/image" Target="../media/image18.png"/><Relationship Id="rId6" Type="http://schemas.openxmlformats.org/officeDocument/2006/relationships/image" Target="../media/image17.png"/><Relationship Id="rId7" Type="http://schemas.openxmlformats.org/officeDocument/2006/relationships/image" Target="../media/image23.png"/><Relationship Id="rId8"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1.png"/><Relationship Id="rId4" Type="http://schemas.openxmlformats.org/officeDocument/2006/relationships/image" Target="../media/image4.png"/><Relationship Id="rId5" Type="http://schemas.openxmlformats.org/officeDocument/2006/relationships/image" Target="../media/image9.png"/><Relationship Id="rId6"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8.png"/><Relationship Id="rId4" Type="http://schemas.openxmlformats.org/officeDocument/2006/relationships/image" Target="../media/image7.png"/><Relationship Id="rId5" Type="http://schemas.openxmlformats.org/officeDocument/2006/relationships/image" Target="../media/image5.png"/><Relationship Id="rId6" Type="http://schemas.openxmlformats.org/officeDocument/2006/relationships/image" Target="../media/image4.png"/><Relationship Id="rId7"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32.png"/><Relationship Id="rId6" Type="http://schemas.openxmlformats.org/officeDocument/2006/relationships/image" Target="../media/image16.png"/><Relationship Id="rId7" Type="http://schemas.openxmlformats.org/officeDocument/2006/relationships/image" Target="../media/image19.png"/><Relationship Id="rId8"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descr="Graphic 6" id="93" name="Google Shape;93;p1"/>
          <p:cNvSpPr/>
          <p:nvPr/>
        </p:nvSpPr>
        <p:spPr>
          <a:xfrm>
            <a:off x="0" y="-19050"/>
            <a:ext cx="18288000" cy="9055417"/>
          </a:xfrm>
          <a:custGeom>
            <a:rect b="b" l="l" r="r" t="t"/>
            <a:pathLst>
              <a:path extrusionOk="0" h="12073890" w="24384000">
                <a:moveTo>
                  <a:pt x="0" y="0"/>
                </a:moveTo>
                <a:lnTo>
                  <a:pt x="24384000" y="0"/>
                </a:lnTo>
                <a:lnTo>
                  <a:pt x="24384000" y="12073890"/>
                </a:lnTo>
                <a:lnTo>
                  <a:pt x="0" y="12073890"/>
                </a:lnTo>
                <a:lnTo>
                  <a:pt x="0" y="0"/>
                </a:lnTo>
                <a:close/>
              </a:path>
            </a:pathLst>
          </a:custGeom>
          <a:blipFill rotWithShape="1">
            <a:blip r:embed="rId3">
              <a:alphaModFix/>
            </a:blip>
            <a:stretch>
              <a:fillRect b="-21415" l="0" r="0" t="0"/>
            </a:stretch>
          </a:blipFill>
          <a:ln>
            <a:noFill/>
          </a:ln>
        </p:spPr>
      </p:sp>
      <p:sp>
        <p:nvSpPr>
          <p:cNvPr id="94" name="Google Shape;94;p1"/>
          <p:cNvSpPr/>
          <p:nvPr/>
        </p:nvSpPr>
        <p:spPr>
          <a:xfrm>
            <a:off x="-19050" y="3276399"/>
            <a:ext cx="466344" cy="1996820"/>
          </a:xfrm>
          <a:custGeom>
            <a:rect b="b" l="l" r="r" t="t"/>
            <a:pathLst>
              <a:path extrusionOk="0" h="2662428" w="621792">
                <a:moveTo>
                  <a:pt x="0" y="0"/>
                </a:moveTo>
                <a:lnTo>
                  <a:pt x="621792" y="0"/>
                </a:lnTo>
                <a:lnTo>
                  <a:pt x="621792" y="2662428"/>
                </a:lnTo>
                <a:lnTo>
                  <a:pt x="0" y="2662428"/>
                </a:lnTo>
                <a:close/>
              </a:path>
            </a:pathLst>
          </a:custGeom>
          <a:solidFill>
            <a:srgbClr val="70C573"/>
          </a:solidFill>
          <a:ln>
            <a:noFill/>
          </a:ln>
        </p:spPr>
      </p:sp>
      <p:sp>
        <p:nvSpPr>
          <p:cNvPr descr="Picture 9" id="95" name="Google Shape;95;p1"/>
          <p:cNvSpPr/>
          <p:nvPr/>
        </p:nvSpPr>
        <p:spPr>
          <a:xfrm>
            <a:off x="1139991" y="9374787"/>
            <a:ext cx="2931890" cy="625793"/>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4">
              <a:alphaModFix/>
            </a:blip>
            <a:stretch>
              <a:fillRect b="-5" l="0" r="-323" t="0"/>
            </a:stretch>
          </a:blipFill>
          <a:ln>
            <a:noFill/>
          </a:ln>
        </p:spPr>
      </p:sp>
      <p:sp>
        <p:nvSpPr>
          <p:cNvPr id="96" name="Google Shape;96;p1"/>
          <p:cNvSpPr/>
          <p:nvPr/>
        </p:nvSpPr>
        <p:spPr>
          <a:xfrm rot="-5400000">
            <a:off x="-761141" y="6210086"/>
            <a:ext cx="1996821" cy="474536"/>
          </a:xfrm>
          <a:custGeom>
            <a:rect b="b" l="l" r="r" t="t"/>
            <a:pathLst>
              <a:path extrusionOk="0" h="632714" w="2662428">
                <a:moveTo>
                  <a:pt x="2662428" y="0"/>
                </a:moveTo>
                <a:lnTo>
                  <a:pt x="0" y="0"/>
                </a:lnTo>
                <a:lnTo>
                  <a:pt x="0" y="632714"/>
                </a:lnTo>
                <a:lnTo>
                  <a:pt x="2662428" y="632714"/>
                </a:lnTo>
                <a:close/>
              </a:path>
            </a:pathLst>
          </a:custGeom>
          <a:solidFill>
            <a:srgbClr val="8DC2EE"/>
          </a:solidFill>
          <a:ln>
            <a:noFill/>
          </a:ln>
        </p:spPr>
      </p:sp>
      <p:sp>
        <p:nvSpPr>
          <p:cNvPr descr="Graphic 2" id="97" name="Google Shape;97;p1"/>
          <p:cNvSpPr/>
          <p:nvPr/>
        </p:nvSpPr>
        <p:spPr>
          <a:xfrm>
            <a:off x="466343" y="281878"/>
            <a:ext cx="2257901" cy="1595723"/>
          </a:xfrm>
          <a:custGeom>
            <a:rect b="b" l="l" r="r" t="t"/>
            <a:pathLst>
              <a:path extrusionOk="0" h="2127631" w="3010535">
                <a:moveTo>
                  <a:pt x="0" y="0"/>
                </a:moveTo>
                <a:lnTo>
                  <a:pt x="3010535" y="0"/>
                </a:lnTo>
                <a:lnTo>
                  <a:pt x="3010535" y="2127631"/>
                </a:lnTo>
                <a:lnTo>
                  <a:pt x="0" y="2127631"/>
                </a:lnTo>
                <a:lnTo>
                  <a:pt x="0" y="0"/>
                </a:lnTo>
                <a:close/>
              </a:path>
            </a:pathLst>
          </a:custGeom>
          <a:blipFill rotWithShape="1">
            <a:blip r:embed="rId5">
              <a:alphaModFix/>
            </a:blip>
            <a:stretch>
              <a:fillRect b="-60" l="0" r="0" t="0"/>
            </a:stretch>
          </a:blipFill>
          <a:ln>
            <a:noFill/>
          </a:ln>
        </p:spPr>
      </p:sp>
      <p:sp>
        <p:nvSpPr>
          <p:cNvPr id="98" name="Google Shape;98;p1"/>
          <p:cNvSpPr txBox="1"/>
          <p:nvPr/>
        </p:nvSpPr>
        <p:spPr>
          <a:xfrm>
            <a:off x="4369202" y="9263305"/>
            <a:ext cx="11973932" cy="78476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5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a:p>
        </p:txBody>
      </p:sp>
      <p:sp>
        <p:nvSpPr>
          <p:cNvPr descr="Graphic 12" id="99" name="Google Shape;99;p1"/>
          <p:cNvSpPr/>
          <p:nvPr/>
        </p:nvSpPr>
        <p:spPr>
          <a:xfrm>
            <a:off x="13756239" y="5683210"/>
            <a:ext cx="4146709" cy="3372231"/>
          </a:xfrm>
          <a:custGeom>
            <a:rect b="b" l="l" r="r" t="t"/>
            <a:pathLst>
              <a:path extrusionOk="0" h="4496308" w="5528945">
                <a:moveTo>
                  <a:pt x="0" y="0"/>
                </a:moveTo>
                <a:lnTo>
                  <a:pt x="5528945" y="0"/>
                </a:lnTo>
                <a:lnTo>
                  <a:pt x="5528945" y="4496308"/>
                </a:lnTo>
                <a:lnTo>
                  <a:pt x="0" y="4496308"/>
                </a:lnTo>
                <a:lnTo>
                  <a:pt x="0" y="0"/>
                </a:lnTo>
                <a:close/>
              </a:path>
            </a:pathLst>
          </a:custGeom>
          <a:blipFill rotWithShape="1">
            <a:blip r:embed="rId6">
              <a:alphaModFix/>
            </a:blip>
            <a:stretch>
              <a:fillRect b="-9917" l="0" r="0" t="0"/>
            </a:stretch>
          </a:blipFill>
          <a:ln>
            <a:noFill/>
          </a:ln>
        </p:spPr>
      </p:sp>
      <p:sp>
        <p:nvSpPr>
          <p:cNvPr id="100" name="Google Shape;100;p1"/>
          <p:cNvSpPr/>
          <p:nvPr/>
        </p:nvSpPr>
        <p:spPr>
          <a:xfrm>
            <a:off x="0" y="0"/>
            <a:ext cx="18288000" cy="10287000"/>
          </a:xfrm>
          <a:custGeom>
            <a:rect b="b" l="l" r="r" t="t"/>
            <a:pathLst>
              <a:path extrusionOk="0" h="13716000" w="24384000">
                <a:moveTo>
                  <a:pt x="0" y="0"/>
                </a:moveTo>
                <a:lnTo>
                  <a:pt x="24384000" y="0"/>
                </a:lnTo>
                <a:lnTo>
                  <a:pt x="24384000" y="13716000"/>
                </a:lnTo>
                <a:lnTo>
                  <a:pt x="0" y="13716000"/>
                </a:lnTo>
                <a:lnTo>
                  <a:pt x="0" y="0"/>
                </a:lnTo>
                <a:close/>
              </a:path>
            </a:pathLst>
          </a:custGeom>
          <a:blipFill rotWithShape="1">
            <a:blip r:embed="rId7">
              <a:alphaModFix/>
            </a:blip>
            <a:stretch>
              <a:fillRect b="0" l="-481" r="-480" t="0"/>
            </a:stretch>
          </a:blipFill>
          <a:ln>
            <a:noFill/>
          </a:ln>
        </p:spPr>
      </p:sp>
      <p:sp>
        <p:nvSpPr>
          <p:cNvPr id="101" name="Google Shape;101;p1"/>
          <p:cNvSpPr/>
          <p:nvPr/>
        </p:nvSpPr>
        <p:spPr>
          <a:xfrm>
            <a:off x="5398029" y="5448976"/>
            <a:ext cx="2439242" cy="423318"/>
          </a:xfrm>
          <a:custGeom>
            <a:rect b="b" l="l" r="r" t="t"/>
            <a:pathLst>
              <a:path extrusionOk="0" h="423318" w="2439242">
                <a:moveTo>
                  <a:pt x="0" y="0"/>
                </a:moveTo>
                <a:lnTo>
                  <a:pt x="2439242" y="0"/>
                </a:lnTo>
                <a:lnTo>
                  <a:pt x="2439242" y="423319"/>
                </a:lnTo>
                <a:lnTo>
                  <a:pt x="0" y="423319"/>
                </a:lnTo>
                <a:lnTo>
                  <a:pt x="0" y="0"/>
                </a:lnTo>
                <a:close/>
              </a:path>
            </a:pathLst>
          </a:custGeom>
          <a:blipFill rotWithShape="1">
            <a:blip r:embed="rId8">
              <a:alphaModFix/>
            </a:blip>
            <a:stretch>
              <a:fillRect b="-177369" l="0" r="-57825" t="0"/>
            </a:stretch>
          </a:blipFill>
          <a:ln>
            <a:noFill/>
          </a:ln>
        </p:spPr>
      </p:sp>
      <p:grpSp>
        <p:nvGrpSpPr>
          <p:cNvPr id="102" name="Google Shape;102;p1"/>
          <p:cNvGrpSpPr/>
          <p:nvPr/>
        </p:nvGrpSpPr>
        <p:grpSpPr>
          <a:xfrm>
            <a:off x="180475" y="4770175"/>
            <a:ext cx="17885054" cy="710495"/>
            <a:chOff x="0" y="-9525"/>
            <a:chExt cx="5191447" cy="187130"/>
          </a:xfrm>
        </p:grpSpPr>
        <p:sp>
          <p:nvSpPr>
            <p:cNvPr id="103" name="Google Shape;103;p1"/>
            <p:cNvSpPr/>
            <p:nvPr/>
          </p:nvSpPr>
          <p:spPr>
            <a:xfrm>
              <a:off x="0" y="0"/>
              <a:ext cx="5191447" cy="177605"/>
            </a:xfrm>
            <a:custGeom>
              <a:rect b="b" l="l" r="r" t="t"/>
              <a:pathLst>
                <a:path extrusionOk="0" h="177605" w="5191447">
                  <a:moveTo>
                    <a:pt x="0" y="0"/>
                  </a:moveTo>
                  <a:lnTo>
                    <a:pt x="5191447" y="0"/>
                  </a:lnTo>
                  <a:lnTo>
                    <a:pt x="5191447" y="177605"/>
                  </a:lnTo>
                  <a:lnTo>
                    <a:pt x="0" y="177605"/>
                  </a:lnTo>
                  <a:close/>
                </a:path>
              </a:pathLst>
            </a:custGeom>
            <a:solidFill>
              <a:srgbClr val="B7B6BF"/>
            </a:solidFill>
            <a:ln>
              <a:noFill/>
            </a:ln>
          </p:spPr>
        </p:sp>
        <p:sp>
          <p:nvSpPr>
            <p:cNvPr id="104" name="Google Shape;104;p1"/>
            <p:cNvSpPr txBox="1"/>
            <p:nvPr/>
          </p:nvSpPr>
          <p:spPr>
            <a:xfrm>
              <a:off x="0" y="-9525"/>
              <a:ext cx="5191447" cy="187130"/>
            </a:xfrm>
            <a:prstGeom prst="rect">
              <a:avLst/>
            </a:prstGeom>
            <a:noFill/>
            <a:ln>
              <a:noFill/>
            </a:ln>
          </p:spPr>
          <p:txBody>
            <a:bodyPr anchorCtr="0" anchor="ctr" bIns="50800" lIns="50800" spcFirstLastPara="1" rIns="50800" wrap="square" tIns="50800">
              <a:noAutofit/>
            </a:bodyPr>
            <a:lstStyle/>
            <a:p>
              <a:pPr indent="0" lvl="0" marL="0" marR="0" rtl="0" algn="ctr">
                <a:lnSpc>
                  <a:spcPct val="144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05" name="Google Shape;105;p1"/>
          <p:cNvSpPr txBox="1"/>
          <p:nvPr/>
        </p:nvSpPr>
        <p:spPr>
          <a:xfrm>
            <a:off x="676946" y="4768229"/>
            <a:ext cx="17226046" cy="3526735"/>
          </a:xfrm>
          <a:prstGeom prst="rect">
            <a:avLst/>
          </a:prstGeom>
          <a:noFill/>
          <a:ln>
            <a:noFill/>
          </a:ln>
        </p:spPr>
        <p:txBody>
          <a:bodyPr anchorCtr="0" anchor="t" bIns="0" lIns="0" spcFirstLastPara="1" rIns="0" wrap="square" tIns="0">
            <a:spAutoFit/>
          </a:bodyPr>
          <a:lstStyle/>
          <a:p>
            <a:pPr indent="0" lvl="0" marL="0" marR="0" rtl="0" algn="l">
              <a:lnSpc>
                <a:spcPct val="107985"/>
              </a:lnSpc>
              <a:spcBef>
                <a:spcPts val="0"/>
              </a:spcBef>
              <a:spcAft>
                <a:spcPts val="0"/>
              </a:spcAft>
              <a:buNone/>
            </a:pPr>
            <a:r>
              <a:rPr b="1" i="0" lang="en-US" sz="4546" u="none" cap="none" strike="noStrike">
                <a:solidFill>
                  <a:srgbClr val="5BAE53"/>
                </a:solidFill>
                <a:latin typeface="Calibri"/>
                <a:ea typeface="Calibri"/>
                <a:cs typeface="Calibri"/>
                <a:sym typeface="Calibri"/>
              </a:rPr>
              <a:t>Ciudadanía activa a través del turismo virtual con la ayuda de Minecraft</a:t>
            </a:r>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p:txBody>
      </p:sp>
      <p:sp>
        <p:nvSpPr>
          <p:cNvPr id="106" name="Google Shape;106;p1"/>
          <p:cNvSpPr txBox="1"/>
          <p:nvPr/>
        </p:nvSpPr>
        <p:spPr>
          <a:xfrm>
            <a:off x="3767797" y="5419209"/>
            <a:ext cx="4845371" cy="453085"/>
          </a:xfrm>
          <a:prstGeom prst="rect">
            <a:avLst/>
          </a:prstGeom>
          <a:noFill/>
          <a:ln>
            <a:noFill/>
          </a:ln>
        </p:spPr>
        <p:txBody>
          <a:bodyPr anchorCtr="0" anchor="t" bIns="0" lIns="0" spcFirstLastPara="1" rIns="0" wrap="square" tIns="0">
            <a:spAutoFit/>
          </a:bodyPr>
          <a:lstStyle/>
          <a:p>
            <a:pPr indent="0" lvl="0" marL="0" marR="0" rtl="0" algn="ctr">
              <a:lnSpc>
                <a:spcPct val="107985"/>
              </a:lnSpc>
              <a:spcBef>
                <a:spcPts val="0"/>
              </a:spcBef>
              <a:spcAft>
                <a:spcPts val="0"/>
              </a:spcAft>
              <a:buNone/>
            </a:pPr>
            <a:r>
              <a:rPr b="1" i="0" lang="en-US" sz="2855" u="none" cap="none" strike="noStrike">
                <a:solidFill>
                  <a:srgbClr val="000000"/>
                </a:solidFill>
                <a:latin typeface="Calibri"/>
                <a:ea typeface="Calibri"/>
                <a:cs typeface="Calibri"/>
                <a:sym typeface="Calibri"/>
              </a:rPr>
              <a:t>Número de proyecto</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85" name="Shape 285"/>
        <p:cNvGrpSpPr/>
        <p:nvPr/>
      </p:nvGrpSpPr>
      <p:grpSpPr>
        <a:xfrm>
          <a:off x="0" y="0"/>
          <a:ext cx="0" cy="0"/>
          <a:chOff x="0" y="0"/>
          <a:chExt cx="0" cy="0"/>
        </a:xfrm>
      </p:grpSpPr>
      <p:sp>
        <p:nvSpPr>
          <p:cNvPr id="286" name="Google Shape;286;p10"/>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id="287" name="Google Shape;287;p10"/>
          <p:cNvSpPr txBox="1"/>
          <p:nvPr/>
        </p:nvSpPr>
        <p:spPr>
          <a:xfrm>
            <a:off x="383138" y="1890600"/>
            <a:ext cx="8323050" cy="5759911"/>
          </a:xfrm>
          <a:prstGeom prst="rect">
            <a:avLst/>
          </a:prstGeom>
          <a:noFill/>
          <a:ln>
            <a:noFill/>
          </a:ln>
        </p:spPr>
        <p:txBody>
          <a:bodyPr anchorCtr="0" anchor="t" bIns="0" lIns="0" spcFirstLastPara="1" rIns="0" wrap="square" tIns="0">
            <a:spAutoFit/>
          </a:bodyPr>
          <a:lstStyle/>
          <a:p>
            <a:pPr indent="0" lvl="0" marL="0" marR="0" rtl="0" algn="just">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La UNESCO estableció en 1972 un sistema global para el reconocimiento y la protección de los sitios de patrimonio mundial mediante la Convención para la Protección del Patrimonio Mundial, Cultural y Natural. El objetivo es preservar importantes sitios culturales y naturales en todo el mundo.</a:t>
            </a:r>
            <a:endParaRPr/>
          </a:p>
          <a:p>
            <a:pPr indent="0" lvl="0" marL="0" marR="0" rtl="0" algn="l">
              <a:lnSpc>
                <a:spcPct val="129481"/>
              </a:lnSpc>
              <a:spcBef>
                <a:spcPts val="0"/>
              </a:spcBef>
              <a:spcAft>
                <a:spcPts val="0"/>
              </a:spcAft>
              <a:buNone/>
            </a:pPr>
            <a:r>
              <a:rPr b="0" i="0" lang="en-US" sz="2700" u="none" cap="none" strike="noStrike">
                <a:solidFill>
                  <a:srgbClr val="616161"/>
                </a:solidFill>
                <a:latin typeface="Calibri"/>
                <a:ea typeface="Calibri"/>
                <a:cs typeface="Calibri"/>
                <a:sym typeface="Calibri"/>
              </a:rPr>
              <a:t>La UNESCO ofrece un conjunto de herramientas con directrices para que los administradores de sitios, las autoridades y la industria turística gestionen los sitios patrimoniales de forma sostenible. Abarca la planificación estratégica, la gobernanza y la participación de las partes interesadas con ejemplos prácticos.</a:t>
            </a:r>
            <a:endParaRPr/>
          </a:p>
          <a:p>
            <a:pPr indent="0" lvl="0" marL="0" marR="0" rtl="0" algn="l">
              <a:lnSpc>
                <a:spcPct val="129454"/>
              </a:lnSpc>
              <a:spcBef>
                <a:spcPts val="0"/>
              </a:spcBef>
              <a:spcAft>
                <a:spcPts val="0"/>
              </a:spcAft>
              <a:buNone/>
            </a:pPr>
            <a:r>
              <a:rPr b="0" i="0" lang="en-US" sz="1650" u="sng" cap="none" strike="noStrike">
                <a:solidFill>
                  <a:srgbClr val="1155CC"/>
                </a:solidFill>
                <a:latin typeface="Calibri"/>
                <a:ea typeface="Calibri"/>
                <a:cs typeface="Calibri"/>
                <a:sym typeface="Calibri"/>
                <a:hlinkClick r:id="rId3">
                  <a:extLst>
                    <a:ext uri="{A12FA001-AC4F-418D-AE19-62706E023703}">
                      <ahyp:hlinkClr val="tx"/>
                    </a:ext>
                  </a:extLst>
                </a:hlinkClick>
              </a:rPr>
              <a:t>https://whc.unesco.org/es/kitdeherramientasparaelturismosostenible/</a:t>
            </a:r>
            <a:endParaRPr/>
          </a:p>
        </p:txBody>
      </p:sp>
      <p:grpSp>
        <p:nvGrpSpPr>
          <p:cNvPr id="288" name="Google Shape;288;p10"/>
          <p:cNvGrpSpPr/>
          <p:nvPr/>
        </p:nvGrpSpPr>
        <p:grpSpPr>
          <a:xfrm>
            <a:off x="146952" y="93885"/>
            <a:ext cx="17916751" cy="1102275"/>
            <a:chOff x="0" y="-38100"/>
            <a:chExt cx="23889001" cy="1469700"/>
          </a:xfrm>
        </p:grpSpPr>
        <p:sp>
          <p:nvSpPr>
            <p:cNvPr id="289" name="Google Shape;289;p10"/>
            <p:cNvSpPr/>
            <p:nvPr/>
          </p:nvSpPr>
          <p:spPr>
            <a:xfrm>
              <a:off x="0" y="0"/>
              <a:ext cx="23889001" cy="1431600"/>
            </a:xfrm>
            <a:custGeom>
              <a:rect b="b" l="l" r="r" t="t"/>
              <a:pathLst>
                <a:path extrusionOk="0" h="1431600" w="23889001">
                  <a:moveTo>
                    <a:pt x="0" y="0"/>
                  </a:moveTo>
                  <a:lnTo>
                    <a:pt x="23889001" y="0"/>
                  </a:lnTo>
                  <a:lnTo>
                    <a:pt x="23889001" y="1431600"/>
                  </a:lnTo>
                  <a:lnTo>
                    <a:pt x="0" y="1431600"/>
                  </a:lnTo>
                  <a:close/>
                </a:path>
              </a:pathLst>
            </a:custGeom>
            <a:solidFill>
              <a:srgbClr val="000000">
                <a:alpha val="0"/>
              </a:srgbClr>
            </a:solidFill>
            <a:ln>
              <a:noFill/>
            </a:ln>
          </p:spPr>
        </p:sp>
        <p:sp>
          <p:nvSpPr>
            <p:cNvPr id="290" name="Google Shape;290;p10"/>
            <p:cNvSpPr txBox="1"/>
            <p:nvPr/>
          </p:nvSpPr>
          <p:spPr>
            <a:xfrm>
              <a:off x="0" y="-38100"/>
              <a:ext cx="23889000" cy="1469700"/>
            </a:xfrm>
            <a:prstGeom prst="rect">
              <a:avLst/>
            </a:prstGeom>
            <a:noFill/>
            <a:ln>
              <a:noFill/>
            </a:ln>
          </p:spPr>
          <p:txBody>
            <a:bodyPr anchorCtr="0" anchor="ctr" bIns="0" lIns="0" spcFirstLastPara="1" rIns="0" wrap="square" tIns="0">
              <a:noAutofit/>
            </a:bodyPr>
            <a:lstStyle/>
            <a:p>
              <a:pPr indent="0" lvl="0" marL="0" marR="0" rtl="0" algn="l">
                <a:lnSpc>
                  <a:spcPct val="107984"/>
                </a:lnSpc>
                <a:spcBef>
                  <a:spcPts val="0"/>
                </a:spcBef>
                <a:spcAft>
                  <a:spcPts val="0"/>
                </a:spcAft>
                <a:buNone/>
              </a:pPr>
              <a:r>
                <a:rPr b="0" i="0" lang="en-US" sz="4258" u="none" cap="none" strike="noStrike">
                  <a:solidFill>
                    <a:srgbClr val="F2F2F2"/>
                  </a:solidFill>
                  <a:latin typeface="Calibri"/>
                  <a:ea typeface="Calibri"/>
                  <a:cs typeface="Calibri"/>
                  <a:sym typeface="Calibri"/>
                </a:rPr>
                <a:t>Kit de herramientas de turismo sostenible del Patrimonio Mundial de la UNESCO </a:t>
              </a:r>
              <a:endParaRPr/>
            </a:p>
          </p:txBody>
        </p:sp>
      </p:grpSp>
      <p:sp>
        <p:nvSpPr>
          <p:cNvPr id="291" name="Google Shape;291;p10"/>
          <p:cNvSpPr/>
          <p:nvPr/>
        </p:nvSpPr>
        <p:spPr>
          <a:xfrm>
            <a:off x="9174412" y="1758562"/>
            <a:ext cx="8510587" cy="6281738"/>
          </a:xfrm>
          <a:custGeom>
            <a:rect b="b" l="l" r="r" t="t"/>
            <a:pathLst>
              <a:path extrusionOk="0" h="8375650" w="11347450">
                <a:moveTo>
                  <a:pt x="0" y="0"/>
                </a:moveTo>
                <a:lnTo>
                  <a:pt x="11347450" y="0"/>
                </a:lnTo>
                <a:lnTo>
                  <a:pt x="11347450" y="8375650"/>
                </a:lnTo>
                <a:lnTo>
                  <a:pt x="0" y="8375650"/>
                </a:lnTo>
                <a:lnTo>
                  <a:pt x="0" y="0"/>
                </a:lnTo>
                <a:close/>
              </a:path>
            </a:pathLst>
          </a:custGeom>
          <a:blipFill rotWithShape="1">
            <a:blip r:embed="rId4">
              <a:alphaModFix/>
            </a:blip>
            <a:stretch>
              <a:fillRect b="-48" l="0" r="0" t="-48"/>
            </a:stretch>
          </a:blipFill>
          <a:ln>
            <a:noFill/>
          </a:ln>
        </p:spPr>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11"/>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id="301" name="Google Shape;301;p11"/>
          <p:cNvSpPr/>
          <p:nvPr/>
        </p:nvSpPr>
        <p:spPr>
          <a:xfrm>
            <a:off x="3259060" y="4370464"/>
            <a:ext cx="11759185" cy="68580"/>
          </a:xfrm>
          <a:custGeom>
            <a:rect b="b" l="l" r="r" t="t"/>
            <a:pathLst>
              <a:path extrusionOk="0" h="91440" w="15678913">
                <a:moveTo>
                  <a:pt x="15678913" y="0"/>
                </a:moveTo>
                <a:lnTo>
                  <a:pt x="0" y="0"/>
                </a:lnTo>
                <a:lnTo>
                  <a:pt x="0" y="91440"/>
                </a:lnTo>
                <a:lnTo>
                  <a:pt x="15678913" y="91440"/>
                </a:lnTo>
                <a:close/>
              </a:path>
            </a:pathLst>
          </a:custGeom>
          <a:solidFill>
            <a:srgbClr val="70C573"/>
          </a:solidFill>
          <a:ln>
            <a:noFill/>
          </a:ln>
        </p:spPr>
      </p:sp>
      <p:sp>
        <p:nvSpPr>
          <p:cNvPr descr="Imagen 14" id="302" name="Google Shape;302;p11"/>
          <p:cNvSpPr/>
          <p:nvPr/>
        </p:nvSpPr>
        <p:spPr>
          <a:xfrm>
            <a:off x="3470178" y="5706573"/>
            <a:ext cx="2612613" cy="2620803"/>
          </a:xfrm>
          <a:custGeom>
            <a:rect b="b" l="l" r="r" t="t"/>
            <a:pathLst>
              <a:path extrusionOk="0" h="3494405" w="3483483">
                <a:moveTo>
                  <a:pt x="0" y="0"/>
                </a:moveTo>
                <a:lnTo>
                  <a:pt x="3483483" y="0"/>
                </a:lnTo>
                <a:lnTo>
                  <a:pt x="3483483" y="3494405"/>
                </a:lnTo>
                <a:lnTo>
                  <a:pt x="0" y="3494405"/>
                </a:lnTo>
                <a:lnTo>
                  <a:pt x="0" y="0"/>
                </a:lnTo>
                <a:close/>
              </a:path>
            </a:pathLst>
          </a:custGeom>
          <a:blipFill rotWithShape="1">
            <a:blip r:embed="rId3">
              <a:alphaModFix/>
            </a:blip>
            <a:stretch>
              <a:fillRect b="-61730" l="-68726" r="-486495" t="-230733"/>
            </a:stretch>
          </a:blipFill>
          <a:ln>
            <a:noFill/>
          </a:ln>
        </p:spPr>
      </p:sp>
      <p:sp>
        <p:nvSpPr>
          <p:cNvPr descr="Imagen 16" id="303" name="Google Shape;303;p11"/>
          <p:cNvSpPr/>
          <p:nvPr/>
        </p:nvSpPr>
        <p:spPr>
          <a:xfrm>
            <a:off x="8817429" y="5847957"/>
            <a:ext cx="5682330" cy="2978372"/>
          </a:xfrm>
          <a:custGeom>
            <a:rect b="b" l="l" r="r" t="t"/>
            <a:pathLst>
              <a:path extrusionOk="0" h="3971163" w="7576439">
                <a:moveTo>
                  <a:pt x="0" y="0"/>
                </a:moveTo>
                <a:lnTo>
                  <a:pt x="7576439" y="0"/>
                </a:lnTo>
                <a:lnTo>
                  <a:pt x="7576439" y="3971163"/>
                </a:lnTo>
                <a:lnTo>
                  <a:pt x="0" y="3971163"/>
                </a:lnTo>
                <a:lnTo>
                  <a:pt x="0" y="0"/>
                </a:lnTo>
                <a:close/>
              </a:path>
            </a:pathLst>
          </a:custGeom>
          <a:blipFill rotWithShape="1">
            <a:blip r:embed="rId3">
              <a:alphaModFix/>
            </a:blip>
            <a:stretch>
              <a:fillRect b="-51994" l="-120457" r="-80829" t="-193345"/>
            </a:stretch>
          </a:blipFill>
          <a:ln>
            <a:noFill/>
          </a:ln>
        </p:spPr>
      </p:sp>
      <p:sp>
        <p:nvSpPr>
          <p:cNvPr descr="Imagen 17" id="304" name="Google Shape;304;p11"/>
          <p:cNvSpPr/>
          <p:nvPr/>
        </p:nvSpPr>
        <p:spPr>
          <a:xfrm rot="2428976">
            <a:off x="5952196" y="1933612"/>
            <a:ext cx="1516380" cy="2978372"/>
          </a:xfrm>
          <a:custGeom>
            <a:rect b="b" l="l" r="r" t="t"/>
            <a:pathLst>
              <a:path extrusionOk="0" h="3971163" w="2021840">
                <a:moveTo>
                  <a:pt x="0" y="0"/>
                </a:moveTo>
                <a:lnTo>
                  <a:pt x="2021840" y="0"/>
                </a:lnTo>
                <a:lnTo>
                  <a:pt x="2021840" y="3971163"/>
                </a:lnTo>
                <a:lnTo>
                  <a:pt x="0" y="3971163"/>
                </a:lnTo>
                <a:lnTo>
                  <a:pt x="0" y="0"/>
                </a:lnTo>
                <a:close/>
              </a:path>
            </a:pathLst>
          </a:custGeom>
          <a:blipFill rotWithShape="1">
            <a:blip r:embed="rId3">
              <a:alphaModFix/>
            </a:blip>
            <a:stretch>
              <a:fillRect b="-51994" l="-726074" r="-302720" t="-193345"/>
            </a:stretch>
          </a:blipFill>
          <a:ln>
            <a:noFill/>
          </a:ln>
        </p:spPr>
      </p:sp>
      <p:sp>
        <p:nvSpPr>
          <p:cNvPr descr="Imagen 18" id="305" name="Google Shape;305;p11"/>
          <p:cNvSpPr/>
          <p:nvPr/>
        </p:nvSpPr>
        <p:spPr>
          <a:xfrm rot="-9681207">
            <a:off x="1873825" y="4903470"/>
            <a:ext cx="1248633" cy="1405985"/>
          </a:xfrm>
          <a:custGeom>
            <a:rect b="b" l="l" r="r" t="t"/>
            <a:pathLst>
              <a:path extrusionOk="0" h="1874647" w="1664843">
                <a:moveTo>
                  <a:pt x="0" y="0"/>
                </a:moveTo>
                <a:lnTo>
                  <a:pt x="1664843" y="0"/>
                </a:lnTo>
                <a:lnTo>
                  <a:pt x="1664843" y="1874647"/>
                </a:lnTo>
                <a:lnTo>
                  <a:pt x="0" y="1874647"/>
                </a:lnTo>
                <a:lnTo>
                  <a:pt x="0" y="0"/>
                </a:lnTo>
                <a:close/>
              </a:path>
            </a:pathLst>
          </a:custGeom>
          <a:blipFill rotWithShape="1">
            <a:blip r:embed="rId4">
              <a:alphaModFix/>
            </a:blip>
            <a:stretch>
              <a:fillRect b="-654408" l="-2259774" r="-1063711" t="-1074415"/>
            </a:stretch>
          </a:blipFill>
          <a:ln>
            <a:noFill/>
          </a:ln>
        </p:spPr>
      </p:sp>
      <p:sp>
        <p:nvSpPr>
          <p:cNvPr descr="Imagen 19" id="306" name="Google Shape;306;p11"/>
          <p:cNvSpPr/>
          <p:nvPr/>
        </p:nvSpPr>
        <p:spPr>
          <a:xfrm rot="-9681207">
            <a:off x="11264849" y="3058604"/>
            <a:ext cx="745141" cy="839058"/>
          </a:xfrm>
          <a:custGeom>
            <a:rect b="b" l="l" r="r" t="t"/>
            <a:pathLst>
              <a:path extrusionOk="0" h="1118743" w="993521">
                <a:moveTo>
                  <a:pt x="0" y="0"/>
                </a:moveTo>
                <a:lnTo>
                  <a:pt x="993521" y="0"/>
                </a:lnTo>
                <a:lnTo>
                  <a:pt x="993521" y="1118743"/>
                </a:lnTo>
                <a:lnTo>
                  <a:pt x="0" y="1118743"/>
                </a:lnTo>
                <a:lnTo>
                  <a:pt x="0" y="0"/>
                </a:lnTo>
                <a:close/>
              </a:path>
            </a:pathLst>
          </a:custGeom>
          <a:blipFill rotWithShape="1">
            <a:blip r:embed="rId5">
              <a:alphaModFix/>
            </a:blip>
            <a:stretch>
              <a:fillRect b="-656362" l="-2259002" r="-1063313" t="-1077154"/>
            </a:stretch>
          </a:blipFill>
          <a:ln>
            <a:noFill/>
          </a:ln>
        </p:spPr>
      </p:sp>
      <p:sp>
        <p:nvSpPr>
          <p:cNvPr descr="Imagen 20" id="307" name="Google Shape;307;p11"/>
          <p:cNvSpPr/>
          <p:nvPr/>
        </p:nvSpPr>
        <p:spPr>
          <a:xfrm rot="-9681207">
            <a:off x="15448711" y="4892847"/>
            <a:ext cx="898017" cy="1011174"/>
          </a:xfrm>
          <a:custGeom>
            <a:rect b="b" l="l" r="r" t="t"/>
            <a:pathLst>
              <a:path extrusionOk="0" h="1348232" w="1197356">
                <a:moveTo>
                  <a:pt x="0" y="0"/>
                </a:moveTo>
                <a:lnTo>
                  <a:pt x="1197356" y="0"/>
                </a:lnTo>
                <a:lnTo>
                  <a:pt x="1197356" y="1348232"/>
                </a:lnTo>
                <a:lnTo>
                  <a:pt x="0" y="1348232"/>
                </a:lnTo>
                <a:lnTo>
                  <a:pt x="0" y="0"/>
                </a:lnTo>
                <a:close/>
              </a:path>
            </a:pathLst>
          </a:custGeom>
          <a:blipFill rotWithShape="1">
            <a:blip r:embed="rId6">
              <a:alphaModFix/>
            </a:blip>
            <a:stretch>
              <a:fillRect b="-655375" l="-2259002" r="-1063313" t="-1075792"/>
            </a:stretch>
          </a:blipFill>
          <a:ln>
            <a:noFill/>
          </a:ln>
        </p:spPr>
      </p:sp>
      <p:sp>
        <p:nvSpPr>
          <p:cNvPr descr="Imagen 21" id="308" name="Google Shape;308;p11"/>
          <p:cNvSpPr/>
          <p:nvPr/>
        </p:nvSpPr>
        <p:spPr>
          <a:xfrm rot="-9681207">
            <a:off x="2589401" y="6177762"/>
            <a:ext cx="499491" cy="562451"/>
          </a:xfrm>
          <a:custGeom>
            <a:rect b="b" l="l" r="r" t="t"/>
            <a:pathLst>
              <a:path extrusionOk="0" h="749935" w="665988">
                <a:moveTo>
                  <a:pt x="0" y="0"/>
                </a:moveTo>
                <a:lnTo>
                  <a:pt x="665988" y="0"/>
                </a:lnTo>
                <a:lnTo>
                  <a:pt x="665988" y="749935"/>
                </a:lnTo>
                <a:lnTo>
                  <a:pt x="0" y="749935"/>
                </a:lnTo>
                <a:lnTo>
                  <a:pt x="0" y="0"/>
                </a:lnTo>
                <a:close/>
              </a:path>
            </a:pathLst>
          </a:custGeom>
          <a:blipFill rotWithShape="1">
            <a:blip r:embed="rId7">
              <a:alphaModFix/>
            </a:blip>
            <a:stretch>
              <a:fillRect b="-655513" l="-2259002" r="-1063313" t="-1075989"/>
            </a:stretch>
          </a:blipFill>
          <a:ln>
            <a:noFill/>
          </a:ln>
        </p:spPr>
      </p:sp>
      <p:sp>
        <p:nvSpPr>
          <p:cNvPr descr="Imagen 22" id="309" name="Google Shape;309;p11"/>
          <p:cNvSpPr/>
          <p:nvPr/>
        </p:nvSpPr>
        <p:spPr>
          <a:xfrm rot="-9681207">
            <a:off x="15326847" y="3788200"/>
            <a:ext cx="986695" cy="1110997"/>
          </a:xfrm>
          <a:custGeom>
            <a:rect b="b" l="l" r="r" t="t"/>
            <a:pathLst>
              <a:path extrusionOk="0" h="1481328" w="1315593">
                <a:moveTo>
                  <a:pt x="0" y="0"/>
                </a:moveTo>
                <a:lnTo>
                  <a:pt x="1315593" y="0"/>
                </a:lnTo>
                <a:lnTo>
                  <a:pt x="1315593" y="1481328"/>
                </a:lnTo>
                <a:lnTo>
                  <a:pt x="0" y="1481328"/>
                </a:lnTo>
                <a:lnTo>
                  <a:pt x="0" y="0"/>
                </a:lnTo>
                <a:close/>
              </a:path>
            </a:pathLst>
          </a:custGeom>
          <a:blipFill rotWithShape="1">
            <a:blip r:embed="rId8">
              <a:alphaModFix/>
            </a:blip>
            <a:stretch>
              <a:fillRect b="-657455" l="-2258198" r="-1062951" t="-1078755"/>
            </a:stretch>
          </a:blipFill>
          <a:ln>
            <a:noFill/>
          </a:ln>
        </p:spPr>
      </p:sp>
      <p:sp>
        <p:nvSpPr>
          <p:cNvPr descr="Imagen 23" id="310" name="Google Shape;310;p11"/>
          <p:cNvSpPr/>
          <p:nvPr/>
        </p:nvSpPr>
        <p:spPr>
          <a:xfrm>
            <a:off x="3112848" y="1820522"/>
            <a:ext cx="3098007" cy="3222212"/>
          </a:xfrm>
          <a:custGeom>
            <a:rect b="b" l="l" r="r" t="t"/>
            <a:pathLst>
              <a:path extrusionOk="0" h="4296283" w="4130675">
                <a:moveTo>
                  <a:pt x="0" y="0"/>
                </a:moveTo>
                <a:lnTo>
                  <a:pt x="4130675" y="0"/>
                </a:lnTo>
                <a:lnTo>
                  <a:pt x="4130675" y="4296283"/>
                </a:lnTo>
                <a:lnTo>
                  <a:pt x="0" y="4296283"/>
                </a:lnTo>
                <a:lnTo>
                  <a:pt x="0" y="0"/>
                </a:lnTo>
                <a:close/>
              </a:path>
            </a:pathLst>
          </a:custGeom>
          <a:blipFill rotWithShape="1">
            <a:blip r:embed="rId9">
              <a:alphaModFix/>
            </a:blip>
            <a:stretch>
              <a:fillRect b="-216563" l="-44240" r="-518142" t="-66314"/>
            </a:stretch>
          </a:blipFill>
          <a:ln>
            <a:noFill/>
          </a:ln>
        </p:spPr>
      </p:sp>
      <p:sp>
        <p:nvSpPr>
          <p:cNvPr descr="Imagen 24" id="311" name="Google Shape;311;p11"/>
          <p:cNvSpPr/>
          <p:nvPr/>
        </p:nvSpPr>
        <p:spPr>
          <a:xfrm>
            <a:off x="12171894" y="2498580"/>
            <a:ext cx="2600134" cy="1687258"/>
          </a:xfrm>
          <a:custGeom>
            <a:rect b="b" l="l" r="r" t="t"/>
            <a:pathLst>
              <a:path extrusionOk="0" h="2249678" w="3466846">
                <a:moveTo>
                  <a:pt x="0" y="0"/>
                </a:moveTo>
                <a:lnTo>
                  <a:pt x="3466846" y="0"/>
                </a:lnTo>
                <a:lnTo>
                  <a:pt x="3466846" y="2249678"/>
                </a:lnTo>
                <a:lnTo>
                  <a:pt x="0" y="2249678"/>
                </a:lnTo>
                <a:lnTo>
                  <a:pt x="0" y="0"/>
                </a:lnTo>
                <a:close/>
              </a:path>
            </a:pathLst>
          </a:custGeom>
          <a:blipFill rotWithShape="1">
            <a:blip r:embed="rId10">
              <a:alphaModFix/>
            </a:blip>
            <a:stretch>
              <a:fillRect b="-237912" l="-215254" r="-104067" t="-50376"/>
            </a:stretch>
          </a:blipFill>
          <a:ln>
            <a:noFill/>
          </a:ln>
        </p:spPr>
      </p:sp>
      <p:sp>
        <p:nvSpPr>
          <p:cNvPr descr="Imagen 1" id="312" name="Google Shape;312;p11"/>
          <p:cNvSpPr/>
          <p:nvPr/>
        </p:nvSpPr>
        <p:spPr>
          <a:xfrm>
            <a:off x="1793118" y="9289656"/>
            <a:ext cx="2931891" cy="625793"/>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11">
              <a:alphaModFix/>
            </a:blip>
            <a:stretch>
              <a:fillRect b="-5" l="0" r="-323" t="0"/>
            </a:stretch>
          </a:blipFill>
          <a:ln>
            <a:noFill/>
          </a:ln>
        </p:spPr>
      </p:sp>
      <p:sp>
        <p:nvSpPr>
          <p:cNvPr id="313" name="Google Shape;313;p11"/>
          <p:cNvSpPr txBox="1"/>
          <p:nvPr/>
        </p:nvSpPr>
        <p:spPr>
          <a:xfrm>
            <a:off x="5022327" y="9178172"/>
            <a:ext cx="11973937" cy="7239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5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a:p>
        </p:txBody>
      </p:sp>
      <p:sp>
        <p:nvSpPr>
          <p:cNvPr id="314" name="Google Shape;314;p11"/>
          <p:cNvSpPr/>
          <p:nvPr/>
        </p:nvSpPr>
        <p:spPr>
          <a:xfrm>
            <a:off x="112" y="0"/>
            <a:ext cx="18288000" cy="10287000"/>
          </a:xfrm>
          <a:custGeom>
            <a:rect b="b" l="l" r="r" t="t"/>
            <a:pathLst>
              <a:path extrusionOk="0" h="13716000" w="24384000">
                <a:moveTo>
                  <a:pt x="0" y="0"/>
                </a:moveTo>
                <a:lnTo>
                  <a:pt x="24384000" y="0"/>
                </a:lnTo>
                <a:lnTo>
                  <a:pt x="24384000" y="13716000"/>
                </a:lnTo>
                <a:lnTo>
                  <a:pt x="0" y="13716000"/>
                </a:lnTo>
                <a:lnTo>
                  <a:pt x="0" y="0"/>
                </a:lnTo>
                <a:close/>
              </a:path>
            </a:pathLst>
          </a:custGeom>
          <a:blipFill rotWithShape="1">
            <a:blip r:embed="rId12">
              <a:alphaModFix/>
            </a:blip>
            <a:stretch>
              <a:fillRect b="0" l="-481" r="-480" t="0"/>
            </a:stretch>
          </a:blipFill>
          <a:ln>
            <a:noFill/>
          </a:ln>
        </p:spPr>
      </p:sp>
      <p:sp>
        <p:nvSpPr>
          <p:cNvPr id="315" name="Google Shape;315;p11"/>
          <p:cNvSpPr/>
          <p:nvPr/>
        </p:nvSpPr>
        <p:spPr>
          <a:xfrm>
            <a:off x="7160182" y="8878846"/>
            <a:ext cx="3849118" cy="821569"/>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13">
              <a:alphaModFix/>
            </a:blip>
            <a:stretch>
              <a:fillRect b="0" l="-872" r="-872" t="0"/>
            </a:stretch>
          </a:blipFill>
          <a:ln>
            <a:noFill/>
          </a:ln>
        </p:spPr>
      </p:sp>
      <p:grpSp>
        <p:nvGrpSpPr>
          <p:cNvPr id="316" name="Google Shape;316;p11"/>
          <p:cNvGrpSpPr/>
          <p:nvPr/>
        </p:nvGrpSpPr>
        <p:grpSpPr>
          <a:xfrm>
            <a:off x="3616762" y="4631209"/>
            <a:ext cx="11043738" cy="1687711"/>
            <a:chOff x="0" y="-38100"/>
            <a:chExt cx="2908639" cy="444500"/>
          </a:xfrm>
        </p:grpSpPr>
        <p:sp>
          <p:nvSpPr>
            <p:cNvPr id="317" name="Google Shape;317;p11"/>
            <p:cNvSpPr/>
            <p:nvPr/>
          </p:nvSpPr>
          <p:spPr>
            <a:xfrm>
              <a:off x="0" y="0"/>
              <a:ext cx="2908639" cy="406400"/>
            </a:xfrm>
            <a:custGeom>
              <a:rect b="b" l="l" r="r" t="t"/>
              <a:pathLst>
                <a:path extrusionOk="0" h="406400" w="2908639">
                  <a:moveTo>
                    <a:pt x="0" y="0"/>
                  </a:moveTo>
                  <a:lnTo>
                    <a:pt x="2908639" y="0"/>
                  </a:lnTo>
                  <a:lnTo>
                    <a:pt x="2908639" y="406400"/>
                  </a:lnTo>
                  <a:lnTo>
                    <a:pt x="0" y="406400"/>
                  </a:lnTo>
                  <a:close/>
                </a:path>
              </a:pathLst>
            </a:custGeom>
            <a:solidFill>
              <a:srgbClr val="BFC2CF"/>
            </a:solidFill>
            <a:ln>
              <a:noFill/>
            </a:ln>
          </p:spPr>
        </p:sp>
        <p:sp>
          <p:nvSpPr>
            <p:cNvPr id="318" name="Google Shape;318;p11"/>
            <p:cNvSpPr txBox="1"/>
            <p:nvPr/>
          </p:nvSpPr>
          <p:spPr>
            <a:xfrm>
              <a:off x="0" y="-38100"/>
              <a:ext cx="2908639" cy="444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9" name="Google Shape;319;p11"/>
          <p:cNvSpPr txBox="1"/>
          <p:nvPr/>
        </p:nvSpPr>
        <p:spPr>
          <a:xfrm>
            <a:off x="6895028" y="4633341"/>
            <a:ext cx="4497943" cy="1241297"/>
          </a:xfrm>
          <a:prstGeom prst="rect">
            <a:avLst/>
          </a:prstGeom>
          <a:no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None/>
            </a:pPr>
            <a:r>
              <a:rPr b="1" i="0" lang="en-US" sz="7699" u="none" cap="none" strike="noStrike">
                <a:solidFill>
                  <a:srgbClr val="70C573"/>
                </a:solidFill>
                <a:latin typeface="Calibri"/>
                <a:ea typeface="Calibri"/>
                <a:cs typeface="Calibri"/>
                <a:sym typeface="Calibri"/>
              </a:rPr>
              <a:t>Actualízate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12"/>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descr="Imagen 43" id="329" name="Google Shape;329;p12"/>
          <p:cNvSpPr/>
          <p:nvPr/>
        </p:nvSpPr>
        <p:spPr>
          <a:xfrm>
            <a:off x="0" y="0"/>
            <a:ext cx="18288000" cy="10287000"/>
          </a:xfrm>
          <a:custGeom>
            <a:rect b="b" l="l" r="r" t="t"/>
            <a:pathLst>
              <a:path extrusionOk="0" h="13716000" w="24384000">
                <a:moveTo>
                  <a:pt x="0" y="0"/>
                </a:moveTo>
                <a:lnTo>
                  <a:pt x="24384000" y="0"/>
                </a:lnTo>
                <a:lnTo>
                  <a:pt x="24384000" y="13716000"/>
                </a:lnTo>
                <a:lnTo>
                  <a:pt x="0" y="13716000"/>
                </a:lnTo>
                <a:lnTo>
                  <a:pt x="0" y="0"/>
                </a:lnTo>
                <a:close/>
              </a:path>
            </a:pathLst>
          </a:custGeom>
          <a:blipFill rotWithShape="1">
            <a:blip r:embed="rId3">
              <a:alphaModFix/>
            </a:blip>
            <a:stretch>
              <a:fillRect b="0" l="0" r="-86" t="0"/>
            </a:stretch>
          </a:blipFill>
          <a:ln>
            <a:noFill/>
          </a:ln>
        </p:spPr>
      </p:sp>
      <p:sp>
        <p:nvSpPr>
          <p:cNvPr id="330" name="Google Shape;330;p12"/>
          <p:cNvSpPr/>
          <p:nvPr/>
        </p:nvSpPr>
        <p:spPr>
          <a:xfrm>
            <a:off x="-7144" y="-7144"/>
            <a:ext cx="18302288" cy="10301288"/>
          </a:xfrm>
          <a:custGeom>
            <a:rect b="b" l="l" r="r" t="t"/>
            <a:pathLst>
              <a:path extrusionOk="0"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12"/>
          <p:cNvSpPr/>
          <p:nvPr/>
        </p:nvSpPr>
        <p:spPr>
          <a:xfrm>
            <a:off x="3259062" y="4162274"/>
            <a:ext cx="11759185" cy="68580"/>
          </a:xfrm>
          <a:custGeom>
            <a:rect b="b" l="l" r="r" t="t"/>
            <a:pathLst>
              <a:path extrusionOk="0" h="91440" w="15678913">
                <a:moveTo>
                  <a:pt x="15678913" y="0"/>
                </a:moveTo>
                <a:lnTo>
                  <a:pt x="0" y="0"/>
                </a:lnTo>
                <a:lnTo>
                  <a:pt x="0" y="91440"/>
                </a:lnTo>
                <a:lnTo>
                  <a:pt x="15678913" y="91440"/>
                </a:lnTo>
                <a:close/>
              </a:path>
            </a:pathLst>
          </a:custGeom>
          <a:solidFill>
            <a:srgbClr val="70C573"/>
          </a:solidFill>
          <a:ln>
            <a:noFill/>
          </a:ln>
        </p:spPr>
      </p:sp>
      <p:sp>
        <p:nvSpPr>
          <p:cNvPr descr="Imagen 30" id="332" name="Google Shape;332;p12"/>
          <p:cNvSpPr/>
          <p:nvPr/>
        </p:nvSpPr>
        <p:spPr>
          <a:xfrm>
            <a:off x="3470178" y="5706573"/>
            <a:ext cx="2612613" cy="2620803"/>
          </a:xfrm>
          <a:custGeom>
            <a:rect b="b" l="l" r="r" t="t"/>
            <a:pathLst>
              <a:path extrusionOk="0" h="3494405" w="3483483">
                <a:moveTo>
                  <a:pt x="0" y="0"/>
                </a:moveTo>
                <a:lnTo>
                  <a:pt x="3483483" y="0"/>
                </a:lnTo>
                <a:lnTo>
                  <a:pt x="3483483" y="3494405"/>
                </a:lnTo>
                <a:lnTo>
                  <a:pt x="0" y="3494405"/>
                </a:lnTo>
                <a:lnTo>
                  <a:pt x="0" y="0"/>
                </a:lnTo>
                <a:close/>
              </a:path>
            </a:pathLst>
          </a:custGeom>
          <a:blipFill rotWithShape="1">
            <a:blip r:embed="rId4">
              <a:alphaModFix/>
            </a:blip>
            <a:stretch>
              <a:fillRect b="-61730" l="-68726" r="-486495" t="-230733"/>
            </a:stretch>
          </a:blipFill>
          <a:ln>
            <a:noFill/>
          </a:ln>
        </p:spPr>
      </p:sp>
      <p:sp>
        <p:nvSpPr>
          <p:cNvPr descr="Imagen 31" id="333" name="Google Shape;333;p12"/>
          <p:cNvSpPr/>
          <p:nvPr/>
        </p:nvSpPr>
        <p:spPr>
          <a:xfrm>
            <a:off x="8817429" y="5847957"/>
            <a:ext cx="5682330" cy="2978372"/>
          </a:xfrm>
          <a:custGeom>
            <a:rect b="b" l="l" r="r" t="t"/>
            <a:pathLst>
              <a:path extrusionOk="0" h="3971163" w="7576439">
                <a:moveTo>
                  <a:pt x="0" y="0"/>
                </a:moveTo>
                <a:lnTo>
                  <a:pt x="7576439" y="0"/>
                </a:lnTo>
                <a:lnTo>
                  <a:pt x="7576439" y="3971163"/>
                </a:lnTo>
                <a:lnTo>
                  <a:pt x="0" y="3971163"/>
                </a:lnTo>
                <a:lnTo>
                  <a:pt x="0" y="0"/>
                </a:lnTo>
                <a:close/>
              </a:path>
            </a:pathLst>
          </a:custGeom>
          <a:blipFill rotWithShape="1">
            <a:blip r:embed="rId4">
              <a:alphaModFix/>
            </a:blip>
            <a:stretch>
              <a:fillRect b="-51994" l="-120457" r="-80829" t="-193345"/>
            </a:stretch>
          </a:blipFill>
          <a:ln>
            <a:noFill/>
          </a:ln>
        </p:spPr>
      </p:sp>
      <p:sp>
        <p:nvSpPr>
          <p:cNvPr descr="Imagen 32" id="334" name="Google Shape;334;p12"/>
          <p:cNvSpPr/>
          <p:nvPr/>
        </p:nvSpPr>
        <p:spPr>
          <a:xfrm rot="2428976">
            <a:off x="5954968" y="1818156"/>
            <a:ext cx="1516380" cy="2978373"/>
          </a:xfrm>
          <a:custGeom>
            <a:rect b="b" l="l" r="r" t="t"/>
            <a:pathLst>
              <a:path extrusionOk="0" h="3971163" w="2021840">
                <a:moveTo>
                  <a:pt x="0" y="0"/>
                </a:moveTo>
                <a:lnTo>
                  <a:pt x="2021840" y="0"/>
                </a:lnTo>
                <a:lnTo>
                  <a:pt x="2021840" y="3971163"/>
                </a:lnTo>
                <a:lnTo>
                  <a:pt x="0" y="3971163"/>
                </a:lnTo>
                <a:lnTo>
                  <a:pt x="0" y="0"/>
                </a:lnTo>
                <a:close/>
              </a:path>
            </a:pathLst>
          </a:custGeom>
          <a:blipFill rotWithShape="1">
            <a:blip r:embed="rId4">
              <a:alphaModFix/>
            </a:blip>
            <a:stretch>
              <a:fillRect b="-51994" l="-726074" r="-302720" t="-193345"/>
            </a:stretch>
          </a:blipFill>
          <a:ln>
            <a:noFill/>
          </a:ln>
        </p:spPr>
      </p:sp>
      <p:sp>
        <p:nvSpPr>
          <p:cNvPr descr="Imagen 33" id="335" name="Google Shape;335;p12"/>
          <p:cNvSpPr/>
          <p:nvPr/>
        </p:nvSpPr>
        <p:spPr>
          <a:xfrm rot="-9681207">
            <a:off x="1873825" y="4903470"/>
            <a:ext cx="1248633" cy="1405985"/>
          </a:xfrm>
          <a:custGeom>
            <a:rect b="b" l="l" r="r" t="t"/>
            <a:pathLst>
              <a:path extrusionOk="0" h="1874647" w="1664843">
                <a:moveTo>
                  <a:pt x="0" y="0"/>
                </a:moveTo>
                <a:lnTo>
                  <a:pt x="1664843" y="0"/>
                </a:lnTo>
                <a:lnTo>
                  <a:pt x="1664843" y="1874647"/>
                </a:lnTo>
                <a:lnTo>
                  <a:pt x="0" y="1874647"/>
                </a:lnTo>
                <a:lnTo>
                  <a:pt x="0" y="0"/>
                </a:lnTo>
                <a:close/>
              </a:path>
            </a:pathLst>
          </a:custGeom>
          <a:blipFill rotWithShape="1">
            <a:blip r:embed="rId5">
              <a:alphaModFix/>
            </a:blip>
            <a:stretch>
              <a:fillRect b="-654408" l="-2259774" r="-1063711" t="-1074415"/>
            </a:stretch>
          </a:blipFill>
          <a:ln>
            <a:noFill/>
          </a:ln>
        </p:spPr>
      </p:sp>
      <p:sp>
        <p:nvSpPr>
          <p:cNvPr descr="Imagen 34" id="336" name="Google Shape;336;p12"/>
          <p:cNvSpPr/>
          <p:nvPr/>
        </p:nvSpPr>
        <p:spPr>
          <a:xfrm rot="-9681207">
            <a:off x="11264849" y="3058604"/>
            <a:ext cx="745141" cy="839058"/>
          </a:xfrm>
          <a:custGeom>
            <a:rect b="b" l="l" r="r" t="t"/>
            <a:pathLst>
              <a:path extrusionOk="0" h="1118743" w="993521">
                <a:moveTo>
                  <a:pt x="0" y="0"/>
                </a:moveTo>
                <a:lnTo>
                  <a:pt x="993521" y="0"/>
                </a:lnTo>
                <a:lnTo>
                  <a:pt x="993521" y="1118743"/>
                </a:lnTo>
                <a:lnTo>
                  <a:pt x="0" y="1118743"/>
                </a:lnTo>
                <a:lnTo>
                  <a:pt x="0" y="0"/>
                </a:lnTo>
                <a:close/>
              </a:path>
            </a:pathLst>
          </a:custGeom>
          <a:blipFill rotWithShape="1">
            <a:blip r:embed="rId6">
              <a:alphaModFix/>
            </a:blip>
            <a:stretch>
              <a:fillRect b="-656362" l="-2259002" r="-1063313" t="-1077154"/>
            </a:stretch>
          </a:blipFill>
          <a:ln>
            <a:noFill/>
          </a:ln>
        </p:spPr>
      </p:sp>
      <p:sp>
        <p:nvSpPr>
          <p:cNvPr descr="Imagen 35" id="337" name="Google Shape;337;p12"/>
          <p:cNvSpPr/>
          <p:nvPr/>
        </p:nvSpPr>
        <p:spPr>
          <a:xfrm rot="-9681207">
            <a:off x="15448711" y="4892847"/>
            <a:ext cx="898017" cy="1011174"/>
          </a:xfrm>
          <a:custGeom>
            <a:rect b="b" l="l" r="r" t="t"/>
            <a:pathLst>
              <a:path extrusionOk="0" h="1348232" w="1197356">
                <a:moveTo>
                  <a:pt x="0" y="0"/>
                </a:moveTo>
                <a:lnTo>
                  <a:pt x="1197356" y="0"/>
                </a:lnTo>
                <a:lnTo>
                  <a:pt x="1197356" y="1348232"/>
                </a:lnTo>
                <a:lnTo>
                  <a:pt x="0" y="1348232"/>
                </a:lnTo>
                <a:lnTo>
                  <a:pt x="0" y="0"/>
                </a:lnTo>
                <a:close/>
              </a:path>
            </a:pathLst>
          </a:custGeom>
          <a:blipFill rotWithShape="1">
            <a:blip r:embed="rId7">
              <a:alphaModFix/>
            </a:blip>
            <a:stretch>
              <a:fillRect b="-655375" l="-2259002" r="-1063313" t="-1075792"/>
            </a:stretch>
          </a:blipFill>
          <a:ln>
            <a:noFill/>
          </a:ln>
        </p:spPr>
      </p:sp>
      <p:sp>
        <p:nvSpPr>
          <p:cNvPr descr="Imagen 36" id="338" name="Google Shape;338;p12"/>
          <p:cNvSpPr/>
          <p:nvPr/>
        </p:nvSpPr>
        <p:spPr>
          <a:xfrm rot="-9681207">
            <a:off x="2589401" y="6177762"/>
            <a:ext cx="499491" cy="562451"/>
          </a:xfrm>
          <a:custGeom>
            <a:rect b="b" l="l" r="r" t="t"/>
            <a:pathLst>
              <a:path extrusionOk="0" h="749935" w="665988">
                <a:moveTo>
                  <a:pt x="0" y="0"/>
                </a:moveTo>
                <a:lnTo>
                  <a:pt x="665988" y="0"/>
                </a:lnTo>
                <a:lnTo>
                  <a:pt x="665988" y="749935"/>
                </a:lnTo>
                <a:lnTo>
                  <a:pt x="0" y="749935"/>
                </a:lnTo>
                <a:lnTo>
                  <a:pt x="0" y="0"/>
                </a:lnTo>
                <a:close/>
              </a:path>
            </a:pathLst>
          </a:custGeom>
          <a:blipFill rotWithShape="1">
            <a:blip r:embed="rId8">
              <a:alphaModFix/>
            </a:blip>
            <a:stretch>
              <a:fillRect b="-655513" l="-2259002" r="-1063313" t="-1075989"/>
            </a:stretch>
          </a:blipFill>
          <a:ln>
            <a:noFill/>
          </a:ln>
        </p:spPr>
      </p:sp>
      <p:sp>
        <p:nvSpPr>
          <p:cNvPr descr="Imagen 37" id="339" name="Google Shape;339;p12"/>
          <p:cNvSpPr/>
          <p:nvPr/>
        </p:nvSpPr>
        <p:spPr>
          <a:xfrm rot="-9681207">
            <a:off x="15326847" y="3788200"/>
            <a:ext cx="986695" cy="1110997"/>
          </a:xfrm>
          <a:custGeom>
            <a:rect b="b" l="l" r="r" t="t"/>
            <a:pathLst>
              <a:path extrusionOk="0" h="1481328" w="1315593">
                <a:moveTo>
                  <a:pt x="0" y="0"/>
                </a:moveTo>
                <a:lnTo>
                  <a:pt x="1315593" y="0"/>
                </a:lnTo>
                <a:lnTo>
                  <a:pt x="1315593" y="1481328"/>
                </a:lnTo>
                <a:lnTo>
                  <a:pt x="0" y="1481328"/>
                </a:lnTo>
                <a:lnTo>
                  <a:pt x="0" y="0"/>
                </a:lnTo>
                <a:close/>
              </a:path>
            </a:pathLst>
          </a:custGeom>
          <a:blipFill rotWithShape="1">
            <a:blip r:embed="rId9">
              <a:alphaModFix/>
            </a:blip>
            <a:stretch>
              <a:fillRect b="-657455" l="-2258198" r="-1062951" t="-1078755"/>
            </a:stretch>
          </a:blipFill>
          <a:ln>
            <a:noFill/>
          </a:ln>
        </p:spPr>
      </p:sp>
      <p:sp>
        <p:nvSpPr>
          <p:cNvPr descr="Imagen 38" id="340" name="Google Shape;340;p12"/>
          <p:cNvSpPr/>
          <p:nvPr/>
        </p:nvSpPr>
        <p:spPr>
          <a:xfrm>
            <a:off x="3102109" y="1675846"/>
            <a:ext cx="3098006" cy="3222212"/>
          </a:xfrm>
          <a:custGeom>
            <a:rect b="b" l="l" r="r" t="t"/>
            <a:pathLst>
              <a:path extrusionOk="0" h="4296283" w="4130675">
                <a:moveTo>
                  <a:pt x="0" y="0"/>
                </a:moveTo>
                <a:lnTo>
                  <a:pt x="4130675" y="0"/>
                </a:lnTo>
                <a:lnTo>
                  <a:pt x="4130675" y="4296283"/>
                </a:lnTo>
                <a:lnTo>
                  <a:pt x="0" y="4296283"/>
                </a:lnTo>
                <a:lnTo>
                  <a:pt x="0" y="0"/>
                </a:lnTo>
                <a:close/>
              </a:path>
            </a:pathLst>
          </a:custGeom>
          <a:blipFill rotWithShape="1">
            <a:blip r:embed="rId10">
              <a:alphaModFix/>
            </a:blip>
            <a:stretch>
              <a:fillRect b="-216563" l="-44240" r="-518142" t="-66314"/>
            </a:stretch>
          </a:blipFill>
          <a:ln>
            <a:noFill/>
          </a:ln>
        </p:spPr>
      </p:sp>
      <p:sp>
        <p:nvSpPr>
          <p:cNvPr descr="Imagen 39" id="341" name="Google Shape;341;p12"/>
          <p:cNvSpPr/>
          <p:nvPr/>
        </p:nvSpPr>
        <p:spPr>
          <a:xfrm>
            <a:off x="12161160" y="2353905"/>
            <a:ext cx="2600135" cy="1687258"/>
          </a:xfrm>
          <a:custGeom>
            <a:rect b="b" l="l" r="r" t="t"/>
            <a:pathLst>
              <a:path extrusionOk="0" h="2249678" w="3466846">
                <a:moveTo>
                  <a:pt x="0" y="0"/>
                </a:moveTo>
                <a:lnTo>
                  <a:pt x="3466846" y="0"/>
                </a:lnTo>
                <a:lnTo>
                  <a:pt x="3466846" y="2249678"/>
                </a:lnTo>
                <a:lnTo>
                  <a:pt x="0" y="2249678"/>
                </a:lnTo>
                <a:lnTo>
                  <a:pt x="0" y="0"/>
                </a:lnTo>
                <a:close/>
              </a:path>
            </a:pathLst>
          </a:custGeom>
          <a:blipFill rotWithShape="1">
            <a:blip r:embed="rId11">
              <a:alphaModFix/>
            </a:blip>
            <a:stretch>
              <a:fillRect b="-237912" l="-215254" r="-104067" t="-50376"/>
            </a:stretch>
          </a:blipFill>
          <a:ln>
            <a:noFill/>
          </a:ln>
        </p:spPr>
      </p:sp>
      <p:sp>
        <p:nvSpPr>
          <p:cNvPr id="342" name="Google Shape;342;p12"/>
          <p:cNvSpPr/>
          <p:nvPr/>
        </p:nvSpPr>
        <p:spPr>
          <a:xfrm>
            <a:off x="0" y="0"/>
            <a:ext cx="18288000" cy="10287000"/>
          </a:xfrm>
          <a:custGeom>
            <a:rect b="b" l="l" r="r" t="t"/>
            <a:pathLst>
              <a:path extrusionOk="0" h="13716000" w="24384000">
                <a:moveTo>
                  <a:pt x="0" y="0"/>
                </a:moveTo>
                <a:lnTo>
                  <a:pt x="24384000" y="0"/>
                </a:lnTo>
                <a:lnTo>
                  <a:pt x="24384000" y="13716000"/>
                </a:lnTo>
                <a:lnTo>
                  <a:pt x="0" y="13716000"/>
                </a:lnTo>
                <a:lnTo>
                  <a:pt x="0" y="0"/>
                </a:lnTo>
                <a:close/>
              </a:path>
            </a:pathLst>
          </a:custGeom>
          <a:blipFill rotWithShape="1">
            <a:blip r:embed="rId12">
              <a:alphaModFix/>
            </a:blip>
            <a:stretch>
              <a:fillRect b="0" l="-481" r="-480" t="0"/>
            </a:stretch>
          </a:blipFill>
          <a:ln>
            <a:noFill/>
          </a:ln>
        </p:spPr>
      </p:sp>
      <p:sp>
        <p:nvSpPr>
          <p:cNvPr id="343" name="Google Shape;343;p12"/>
          <p:cNvSpPr/>
          <p:nvPr/>
        </p:nvSpPr>
        <p:spPr>
          <a:xfrm>
            <a:off x="7407888" y="9258300"/>
            <a:ext cx="3472228" cy="741124"/>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13">
              <a:alphaModFix/>
            </a:blip>
            <a:stretch>
              <a:fillRect b="0" l="-872" r="-872" t="0"/>
            </a:stretch>
          </a:blipFill>
          <a:ln>
            <a:noFill/>
          </a:ln>
        </p:spPr>
      </p:sp>
      <p:grpSp>
        <p:nvGrpSpPr>
          <p:cNvPr id="344" name="Google Shape;344;p12"/>
          <p:cNvGrpSpPr/>
          <p:nvPr/>
        </p:nvGrpSpPr>
        <p:grpSpPr>
          <a:xfrm>
            <a:off x="4776466" y="3455789"/>
            <a:ext cx="11043738" cy="1687711"/>
            <a:chOff x="0" y="-38100"/>
            <a:chExt cx="2908639" cy="444500"/>
          </a:xfrm>
        </p:grpSpPr>
        <p:sp>
          <p:nvSpPr>
            <p:cNvPr id="345" name="Google Shape;345;p12"/>
            <p:cNvSpPr/>
            <p:nvPr/>
          </p:nvSpPr>
          <p:spPr>
            <a:xfrm>
              <a:off x="0" y="0"/>
              <a:ext cx="2908639" cy="406400"/>
            </a:xfrm>
            <a:custGeom>
              <a:rect b="b" l="l" r="r" t="t"/>
              <a:pathLst>
                <a:path extrusionOk="0" h="406400" w="2908639">
                  <a:moveTo>
                    <a:pt x="0" y="0"/>
                  </a:moveTo>
                  <a:lnTo>
                    <a:pt x="2908639" y="0"/>
                  </a:lnTo>
                  <a:lnTo>
                    <a:pt x="2908639" y="406400"/>
                  </a:lnTo>
                  <a:lnTo>
                    <a:pt x="0" y="406400"/>
                  </a:lnTo>
                  <a:close/>
                </a:path>
              </a:pathLst>
            </a:custGeom>
            <a:solidFill>
              <a:srgbClr val="BFC2CF"/>
            </a:solidFill>
            <a:ln>
              <a:noFill/>
            </a:ln>
          </p:spPr>
        </p:sp>
        <p:sp>
          <p:nvSpPr>
            <p:cNvPr id="346" name="Google Shape;346;p12"/>
            <p:cNvSpPr txBox="1"/>
            <p:nvPr/>
          </p:nvSpPr>
          <p:spPr>
            <a:xfrm>
              <a:off x="0" y="-38100"/>
              <a:ext cx="2908639" cy="444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47" name="Google Shape;347;p12"/>
          <p:cNvSpPr txBox="1"/>
          <p:nvPr/>
        </p:nvSpPr>
        <p:spPr>
          <a:xfrm>
            <a:off x="7147620" y="4633341"/>
            <a:ext cx="3992761" cy="1241297"/>
          </a:xfrm>
          <a:prstGeom prst="rect">
            <a:avLst/>
          </a:prstGeom>
          <a:no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None/>
            </a:pPr>
            <a:r>
              <a:rPr b="1" i="0" lang="en-US" sz="7699" u="none" cap="none" strike="noStrike">
                <a:solidFill>
                  <a:srgbClr val="70C573"/>
                </a:solidFill>
                <a:latin typeface="Calibri"/>
                <a:ea typeface="Calibri"/>
                <a:cs typeface="Calibri"/>
                <a:sym typeface="Calibri"/>
              </a:rPr>
              <a:t>Consorcio</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descr="Gráfico 6" id="116" name="Google Shape;116;p2"/>
          <p:cNvSpPr/>
          <p:nvPr/>
        </p:nvSpPr>
        <p:spPr>
          <a:xfrm>
            <a:off x="0" y="-19050"/>
            <a:ext cx="18288000" cy="9055417"/>
          </a:xfrm>
          <a:custGeom>
            <a:rect b="b" l="l" r="r" t="t"/>
            <a:pathLst>
              <a:path extrusionOk="0" h="12073890" w="24384000">
                <a:moveTo>
                  <a:pt x="0" y="0"/>
                </a:moveTo>
                <a:lnTo>
                  <a:pt x="24384000" y="0"/>
                </a:lnTo>
                <a:lnTo>
                  <a:pt x="24384000" y="12073890"/>
                </a:lnTo>
                <a:lnTo>
                  <a:pt x="0" y="12073890"/>
                </a:lnTo>
                <a:lnTo>
                  <a:pt x="0" y="0"/>
                </a:lnTo>
                <a:close/>
              </a:path>
            </a:pathLst>
          </a:custGeom>
          <a:blipFill rotWithShape="1">
            <a:blip r:embed="rId3">
              <a:alphaModFix/>
            </a:blip>
            <a:stretch>
              <a:fillRect b="-21415" l="0" r="0" t="0"/>
            </a:stretch>
          </a:blipFill>
          <a:ln>
            <a:noFill/>
          </a:ln>
        </p:spPr>
      </p:sp>
      <p:sp>
        <p:nvSpPr>
          <p:cNvPr id="117" name="Google Shape;117;p2"/>
          <p:cNvSpPr/>
          <p:nvPr/>
        </p:nvSpPr>
        <p:spPr>
          <a:xfrm>
            <a:off x="-19050" y="3276399"/>
            <a:ext cx="466344" cy="1996820"/>
          </a:xfrm>
          <a:custGeom>
            <a:rect b="b" l="l" r="r" t="t"/>
            <a:pathLst>
              <a:path extrusionOk="0" h="2662428" w="621792">
                <a:moveTo>
                  <a:pt x="0" y="0"/>
                </a:moveTo>
                <a:lnTo>
                  <a:pt x="621792" y="0"/>
                </a:lnTo>
                <a:lnTo>
                  <a:pt x="621792" y="2662428"/>
                </a:lnTo>
                <a:lnTo>
                  <a:pt x="0" y="2662428"/>
                </a:lnTo>
                <a:close/>
              </a:path>
            </a:pathLst>
          </a:custGeom>
          <a:solidFill>
            <a:srgbClr val="70C573"/>
          </a:solidFill>
          <a:ln>
            <a:noFill/>
          </a:ln>
        </p:spPr>
      </p:sp>
      <p:sp>
        <p:nvSpPr>
          <p:cNvPr id="118" name="Google Shape;118;p2"/>
          <p:cNvSpPr/>
          <p:nvPr/>
        </p:nvSpPr>
        <p:spPr>
          <a:xfrm rot="-5400000">
            <a:off x="-761141" y="6210086"/>
            <a:ext cx="1996821" cy="474536"/>
          </a:xfrm>
          <a:custGeom>
            <a:rect b="b" l="l" r="r" t="t"/>
            <a:pathLst>
              <a:path extrusionOk="0" h="632714" w="2662428">
                <a:moveTo>
                  <a:pt x="2662428" y="0"/>
                </a:moveTo>
                <a:lnTo>
                  <a:pt x="0" y="0"/>
                </a:lnTo>
                <a:lnTo>
                  <a:pt x="0" y="632714"/>
                </a:lnTo>
                <a:lnTo>
                  <a:pt x="2662428" y="632714"/>
                </a:lnTo>
                <a:close/>
              </a:path>
            </a:pathLst>
          </a:custGeom>
          <a:solidFill>
            <a:srgbClr val="8DC2EE"/>
          </a:solidFill>
          <a:ln>
            <a:noFill/>
          </a:ln>
        </p:spPr>
      </p:sp>
      <p:sp>
        <p:nvSpPr>
          <p:cNvPr descr="Gráfico 2" id="119" name="Google Shape;119;p2"/>
          <p:cNvSpPr/>
          <p:nvPr/>
        </p:nvSpPr>
        <p:spPr>
          <a:xfrm>
            <a:off x="466343" y="281878"/>
            <a:ext cx="2257901" cy="1595723"/>
          </a:xfrm>
          <a:custGeom>
            <a:rect b="b" l="l" r="r" t="t"/>
            <a:pathLst>
              <a:path extrusionOk="0" h="2127631" w="3010535">
                <a:moveTo>
                  <a:pt x="0" y="0"/>
                </a:moveTo>
                <a:lnTo>
                  <a:pt x="3010535" y="0"/>
                </a:lnTo>
                <a:lnTo>
                  <a:pt x="3010535" y="2127631"/>
                </a:lnTo>
                <a:lnTo>
                  <a:pt x="0" y="2127631"/>
                </a:lnTo>
                <a:lnTo>
                  <a:pt x="0" y="0"/>
                </a:lnTo>
                <a:close/>
              </a:path>
            </a:pathLst>
          </a:custGeom>
          <a:blipFill rotWithShape="1">
            <a:blip r:embed="rId4">
              <a:alphaModFix/>
            </a:blip>
            <a:stretch>
              <a:fillRect b="-60" l="0" r="0" t="0"/>
            </a:stretch>
          </a:blipFill>
          <a:ln>
            <a:noFill/>
          </a:ln>
        </p:spPr>
      </p:sp>
      <p:sp>
        <p:nvSpPr>
          <p:cNvPr id="120" name="Google Shape;120;p2"/>
          <p:cNvSpPr txBox="1"/>
          <p:nvPr/>
        </p:nvSpPr>
        <p:spPr>
          <a:xfrm>
            <a:off x="4369203" y="9263305"/>
            <a:ext cx="11973932" cy="7239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5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a:p>
        </p:txBody>
      </p:sp>
      <p:sp>
        <p:nvSpPr>
          <p:cNvPr descr="Gráfico 12" id="121" name="Google Shape;121;p2"/>
          <p:cNvSpPr/>
          <p:nvPr/>
        </p:nvSpPr>
        <p:spPr>
          <a:xfrm>
            <a:off x="13756239" y="5683210"/>
            <a:ext cx="4146709" cy="3372231"/>
          </a:xfrm>
          <a:custGeom>
            <a:rect b="b" l="l" r="r" t="t"/>
            <a:pathLst>
              <a:path extrusionOk="0" h="4496308" w="5528945">
                <a:moveTo>
                  <a:pt x="0" y="0"/>
                </a:moveTo>
                <a:lnTo>
                  <a:pt x="5528945" y="0"/>
                </a:lnTo>
                <a:lnTo>
                  <a:pt x="5528945" y="4496308"/>
                </a:lnTo>
                <a:lnTo>
                  <a:pt x="0" y="4496308"/>
                </a:lnTo>
                <a:lnTo>
                  <a:pt x="0" y="0"/>
                </a:lnTo>
                <a:close/>
              </a:path>
            </a:pathLst>
          </a:custGeom>
          <a:blipFill rotWithShape="1">
            <a:blip r:embed="rId5">
              <a:alphaModFix/>
            </a:blip>
            <a:stretch>
              <a:fillRect b="-9917" l="0" r="0" t="0"/>
            </a:stretch>
          </a:blipFill>
          <a:ln>
            <a:noFill/>
          </a:ln>
        </p:spPr>
      </p:sp>
      <p:grpSp>
        <p:nvGrpSpPr>
          <p:cNvPr id="122" name="Google Shape;122;p2"/>
          <p:cNvGrpSpPr/>
          <p:nvPr/>
        </p:nvGrpSpPr>
        <p:grpSpPr>
          <a:xfrm>
            <a:off x="562088" y="3247827"/>
            <a:ext cx="10372051" cy="2029725"/>
            <a:chOff x="0" y="-38100"/>
            <a:chExt cx="13829401" cy="2706300"/>
          </a:xfrm>
        </p:grpSpPr>
        <p:sp>
          <p:nvSpPr>
            <p:cNvPr id="123" name="Google Shape;123;p2"/>
            <p:cNvSpPr/>
            <p:nvPr/>
          </p:nvSpPr>
          <p:spPr>
            <a:xfrm>
              <a:off x="0" y="0"/>
              <a:ext cx="13829401" cy="2668200"/>
            </a:xfrm>
            <a:custGeom>
              <a:rect b="b" l="l" r="r" t="t"/>
              <a:pathLst>
                <a:path extrusionOk="0" h="2668200" w="13829401">
                  <a:moveTo>
                    <a:pt x="0" y="0"/>
                  </a:moveTo>
                  <a:lnTo>
                    <a:pt x="13829401" y="0"/>
                  </a:lnTo>
                  <a:lnTo>
                    <a:pt x="13829401" y="2668200"/>
                  </a:lnTo>
                  <a:lnTo>
                    <a:pt x="0" y="2668200"/>
                  </a:lnTo>
                  <a:close/>
                </a:path>
              </a:pathLst>
            </a:custGeom>
            <a:solidFill>
              <a:srgbClr val="000000">
                <a:alpha val="0"/>
              </a:srgbClr>
            </a:solidFill>
            <a:ln>
              <a:noFill/>
            </a:ln>
          </p:spPr>
        </p:sp>
        <p:sp>
          <p:nvSpPr>
            <p:cNvPr id="124" name="Google Shape;124;p2"/>
            <p:cNvSpPr txBox="1"/>
            <p:nvPr/>
          </p:nvSpPr>
          <p:spPr>
            <a:xfrm>
              <a:off x="0" y="-38100"/>
              <a:ext cx="13829400" cy="2706300"/>
            </a:xfrm>
            <a:prstGeom prst="rect">
              <a:avLst/>
            </a:prstGeom>
            <a:noFill/>
            <a:ln>
              <a:noFill/>
            </a:ln>
          </p:spPr>
          <p:txBody>
            <a:bodyPr anchorCtr="0" anchor="ctr" bIns="0" lIns="0" spcFirstLastPara="1" rIns="0" wrap="square" tIns="0">
              <a:noAutofit/>
            </a:bodyPr>
            <a:lstStyle/>
            <a:p>
              <a:pPr indent="0" lvl="0" marL="0" marR="0" rtl="0" algn="l">
                <a:lnSpc>
                  <a:spcPct val="129000"/>
                </a:lnSpc>
                <a:spcBef>
                  <a:spcPts val="0"/>
                </a:spcBef>
                <a:spcAft>
                  <a:spcPts val="0"/>
                </a:spcAft>
                <a:buNone/>
              </a:pPr>
              <a:r>
                <a:rPr b="0" i="0" lang="en-US" sz="4200" u="none" cap="none" strike="noStrike">
                  <a:solidFill>
                    <a:srgbClr val="70C573"/>
                  </a:solidFill>
                  <a:latin typeface="Press Start 2P"/>
                  <a:ea typeface="Press Start 2P"/>
                  <a:cs typeface="Press Start 2P"/>
                  <a:sym typeface="Press Start 2P"/>
                </a:rPr>
                <a:t>Turismo sostenible</a:t>
              </a:r>
              <a:endParaRPr/>
            </a:p>
          </p:txBody>
        </p:sp>
      </p:grpSp>
      <p:grpSp>
        <p:nvGrpSpPr>
          <p:cNvPr id="125" name="Google Shape;125;p2"/>
          <p:cNvGrpSpPr/>
          <p:nvPr/>
        </p:nvGrpSpPr>
        <p:grpSpPr>
          <a:xfrm>
            <a:off x="601986" y="5449169"/>
            <a:ext cx="10339586" cy="1967823"/>
            <a:chOff x="0" y="-38100"/>
            <a:chExt cx="13786114" cy="2623764"/>
          </a:xfrm>
        </p:grpSpPr>
        <p:sp>
          <p:nvSpPr>
            <p:cNvPr id="126" name="Google Shape;126;p2"/>
            <p:cNvSpPr/>
            <p:nvPr/>
          </p:nvSpPr>
          <p:spPr>
            <a:xfrm>
              <a:off x="0" y="0"/>
              <a:ext cx="13786114" cy="2585664"/>
            </a:xfrm>
            <a:custGeom>
              <a:rect b="b" l="l" r="r" t="t"/>
              <a:pathLst>
                <a:path extrusionOk="0" h="2585664" w="13786114">
                  <a:moveTo>
                    <a:pt x="0" y="0"/>
                  </a:moveTo>
                  <a:lnTo>
                    <a:pt x="13786114" y="0"/>
                  </a:lnTo>
                  <a:lnTo>
                    <a:pt x="13786114" y="2585664"/>
                  </a:lnTo>
                  <a:lnTo>
                    <a:pt x="0" y="2585664"/>
                  </a:lnTo>
                  <a:close/>
                </a:path>
              </a:pathLst>
            </a:custGeom>
            <a:solidFill>
              <a:srgbClr val="000000">
                <a:alpha val="0"/>
              </a:srgbClr>
            </a:solidFill>
            <a:ln>
              <a:noFill/>
            </a:ln>
          </p:spPr>
        </p:sp>
        <p:sp>
          <p:nvSpPr>
            <p:cNvPr id="127" name="Google Shape;127;p2"/>
            <p:cNvSpPr txBox="1"/>
            <p:nvPr/>
          </p:nvSpPr>
          <p:spPr>
            <a:xfrm>
              <a:off x="0" y="-38100"/>
              <a:ext cx="13786114" cy="262376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1" lang="en-US" sz="3900" u="none" cap="none" strike="noStrike">
                  <a:solidFill>
                    <a:srgbClr val="D1E7F8"/>
                  </a:solidFill>
                  <a:latin typeface="Calibri"/>
                  <a:ea typeface="Calibri"/>
                  <a:cs typeface="Calibri"/>
                  <a:sym typeface="Calibri"/>
                </a:rPr>
                <a:t>1.3 Sostenibilidad cultural y social</a:t>
              </a:r>
              <a:endParaRPr/>
            </a:p>
          </p:txBody>
        </p:sp>
      </p:grpSp>
      <p:sp>
        <p:nvSpPr>
          <p:cNvPr id="128" name="Google Shape;128;p2"/>
          <p:cNvSpPr/>
          <p:nvPr/>
        </p:nvSpPr>
        <p:spPr>
          <a:xfrm>
            <a:off x="788578" y="9258300"/>
            <a:ext cx="3372868" cy="719916"/>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6">
              <a:alphaModFix/>
            </a:blip>
            <a:stretch>
              <a:fillRect b="0" l="-872" r="-872"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3"/>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descr="Imagen 1" id="138" name="Google Shape;138;p3"/>
          <p:cNvSpPr/>
          <p:nvPr/>
        </p:nvSpPr>
        <p:spPr>
          <a:xfrm>
            <a:off x="0" y="2896"/>
            <a:ext cx="18288000" cy="9052560"/>
          </a:xfrm>
          <a:custGeom>
            <a:rect b="b" l="l" r="r" t="t"/>
            <a:pathLst>
              <a:path extrusionOk="0" h="12070080" w="24384000">
                <a:moveTo>
                  <a:pt x="0" y="0"/>
                </a:moveTo>
                <a:lnTo>
                  <a:pt x="24384000" y="0"/>
                </a:lnTo>
                <a:lnTo>
                  <a:pt x="24384000" y="12070080"/>
                </a:lnTo>
                <a:lnTo>
                  <a:pt x="0" y="12070080"/>
                </a:lnTo>
                <a:lnTo>
                  <a:pt x="0" y="0"/>
                </a:lnTo>
                <a:close/>
              </a:path>
            </a:pathLst>
          </a:custGeom>
          <a:blipFill rotWithShape="1">
            <a:blip r:embed="rId3">
              <a:alphaModFix/>
            </a:blip>
            <a:stretch>
              <a:fillRect b="0" l="0" r="0" t="0"/>
            </a:stretch>
          </a:blipFill>
          <a:ln>
            <a:noFill/>
          </a:ln>
        </p:spPr>
      </p:sp>
      <p:sp>
        <p:nvSpPr>
          <p:cNvPr id="139" name="Google Shape;139;p3"/>
          <p:cNvSpPr/>
          <p:nvPr/>
        </p:nvSpPr>
        <p:spPr>
          <a:xfrm>
            <a:off x="-19050" y="3276399"/>
            <a:ext cx="466344" cy="1996820"/>
          </a:xfrm>
          <a:custGeom>
            <a:rect b="b" l="l" r="r" t="t"/>
            <a:pathLst>
              <a:path extrusionOk="0" h="2662428" w="621792">
                <a:moveTo>
                  <a:pt x="0" y="0"/>
                </a:moveTo>
                <a:lnTo>
                  <a:pt x="621792" y="0"/>
                </a:lnTo>
                <a:lnTo>
                  <a:pt x="621792" y="2662428"/>
                </a:lnTo>
                <a:lnTo>
                  <a:pt x="0" y="2662428"/>
                </a:lnTo>
                <a:close/>
              </a:path>
            </a:pathLst>
          </a:custGeom>
          <a:solidFill>
            <a:srgbClr val="70C573"/>
          </a:solidFill>
          <a:ln>
            <a:noFill/>
          </a:ln>
        </p:spPr>
      </p:sp>
      <p:sp>
        <p:nvSpPr>
          <p:cNvPr id="140" name="Google Shape;140;p3"/>
          <p:cNvSpPr/>
          <p:nvPr/>
        </p:nvSpPr>
        <p:spPr>
          <a:xfrm rot="-5400000">
            <a:off x="-761141" y="6210086"/>
            <a:ext cx="1996821" cy="474536"/>
          </a:xfrm>
          <a:custGeom>
            <a:rect b="b" l="l" r="r" t="t"/>
            <a:pathLst>
              <a:path extrusionOk="0" h="632714" w="2662428">
                <a:moveTo>
                  <a:pt x="2662428" y="0"/>
                </a:moveTo>
                <a:lnTo>
                  <a:pt x="0" y="0"/>
                </a:lnTo>
                <a:lnTo>
                  <a:pt x="0" y="632714"/>
                </a:lnTo>
                <a:lnTo>
                  <a:pt x="2662428" y="632714"/>
                </a:lnTo>
                <a:close/>
              </a:path>
            </a:pathLst>
          </a:custGeom>
          <a:solidFill>
            <a:srgbClr val="A56793"/>
          </a:solidFill>
          <a:ln>
            <a:noFill/>
          </a:ln>
        </p:spPr>
      </p:sp>
      <p:sp>
        <p:nvSpPr>
          <p:cNvPr descr="Imagen 8" id="141" name="Google Shape;141;p3"/>
          <p:cNvSpPr/>
          <p:nvPr/>
        </p:nvSpPr>
        <p:spPr>
          <a:xfrm>
            <a:off x="14116686" y="6954560"/>
            <a:ext cx="1490282" cy="2098739"/>
          </a:xfrm>
          <a:custGeom>
            <a:rect b="b" l="l" r="r" t="t"/>
            <a:pathLst>
              <a:path extrusionOk="0" h="2798318" w="1987042">
                <a:moveTo>
                  <a:pt x="0" y="0"/>
                </a:moveTo>
                <a:lnTo>
                  <a:pt x="1987042" y="0"/>
                </a:lnTo>
                <a:lnTo>
                  <a:pt x="1987042" y="2798318"/>
                </a:lnTo>
                <a:lnTo>
                  <a:pt x="0" y="2798318"/>
                </a:lnTo>
                <a:lnTo>
                  <a:pt x="0" y="0"/>
                </a:lnTo>
                <a:close/>
              </a:path>
            </a:pathLst>
          </a:custGeom>
          <a:blipFill rotWithShape="1">
            <a:blip r:embed="rId4">
              <a:alphaModFix/>
            </a:blip>
            <a:stretch>
              <a:fillRect b="-4678" l="-33565" r="-126776" t="-60278"/>
            </a:stretch>
          </a:blipFill>
          <a:ln>
            <a:noFill/>
          </a:ln>
        </p:spPr>
      </p:sp>
      <p:sp>
        <p:nvSpPr>
          <p:cNvPr descr="Imagen 3" id="142" name="Google Shape;142;p3"/>
          <p:cNvSpPr/>
          <p:nvPr/>
        </p:nvSpPr>
        <p:spPr>
          <a:xfrm>
            <a:off x="15306772" y="5638398"/>
            <a:ext cx="2077403" cy="3414904"/>
          </a:xfrm>
          <a:custGeom>
            <a:rect b="b" l="l" r="r" t="t"/>
            <a:pathLst>
              <a:path extrusionOk="0" h="4553204" w="2769870">
                <a:moveTo>
                  <a:pt x="0" y="0"/>
                </a:moveTo>
                <a:lnTo>
                  <a:pt x="2769870" y="0"/>
                </a:lnTo>
                <a:lnTo>
                  <a:pt x="2769870" y="4553204"/>
                </a:lnTo>
                <a:lnTo>
                  <a:pt x="0" y="4553204"/>
                </a:lnTo>
                <a:lnTo>
                  <a:pt x="0" y="0"/>
                </a:lnTo>
                <a:close/>
              </a:path>
            </a:pathLst>
          </a:custGeom>
          <a:blipFill rotWithShape="1">
            <a:blip r:embed="rId5">
              <a:alphaModFix/>
            </a:blip>
            <a:stretch>
              <a:fillRect b="-63129" l="-140922" r="-59053" t="0"/>
            </a:stretch>
          </a:blipFill>
          <a:ln>
            <a:noFill/>
          </a:ln>
        </p:spPr>
      </p:sp>
      <p:sp>
        <p:nvSpPr>
          <p:cNvPr descr="Gráfico 2" id="143" name="Google Shape;143;p3"/>
          <p:cNvSpPr/>
          <p:nvPr/>
        </p:nvSpPr>
        <p:spPr>
          <a:xfrm>
            <a:off x="466343" y="281878"/>
            <a:ext cx="2257901" cy="1595723"/>
          </a:xfrm>
          <a:custGeom>
            <a:rect b="b" l="l" r="r" t="t"/>
            <a:pathLst>
              <a:path extrusionOk="0" h="2127631" w="3010535">
                <a:moveTo>
                  <a:pt x="0" y="0"/>
                </a:moveTo>
                <a:lnTo>
                  <a:pt x="3010535" y="0"/>
                </a:lnTo>
                <a:lnTo>
                  <a:pt x="3010535" y="2127631"/>
                </a:lnTo>
                <a:lnTo>
                  <a:pt x="0" y="2127631"/>
                </a:lnTo>
                <a:lnTo>
                  <a:pt x="0" y="0"/>
                </a:lnTo>
                <a:close/>
              </a:path>
            </a:pathLst>
          </a:custGeom>
          <a:blipFill rotWithShape="1">
            <a:blip r:embed="rId6">
              <a:alphaModFix/>
            </a:blip>
            <a:stretch>
              <a:fillRect b="-60" l="0" r="0" t="0"/>
            </a:stretch>
          </a:blipFill>
          <a:ln>
            <a:noFill/>
          </a:ln>
        </p:spPr>
      </p:sp>
      <p:sp>
        <p:nvSpPr>
          <p:cNvPr id="144" name="Google Shape;144;p3"/>
          <p:cNvSpPr txBox="1"/>
          <p:nvPr/>
        </p:nvSpPr>
        <p:spPr>
          <a:xfrm>
            <a:off x="4369203" y="9263305"/>
            <a:ext cx="11973932" cy="7239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5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a:p>
        </p:txBody>
      </p:sp>
      <p:grpSp>
        <p:nvGrpSpPr>
          <p:cNvPr id="145" name="Google Shape;145;p3"/>
          <p:cNvGrpSpPr/>
          <p:nvPr/>
        </p:nvGrpSpPr>
        <p:grpSpPr>
          <a:xfrm>
            <a:off x="601987" y="3257138"/>
            <a:ext cx="13922550" cy="2040075"/>
            <a:chOff x="0" y="-38100"/>
            <a:chExt cx="18563400" cy="2720100"/>
          </a:xfrm>
        </p:grpSpPr>
        <p:sp>
          <p:nvSpPr>
            <p:cNvPr id="146" name="Google Shape;146;p3"/>
            <p:cNvSpPr/>
            <p:nvPr/>
          </p:nvSpPr>
          <p:spPr>
            <a:xfrm>
              <a:off x="0" y="0"/>
              <a:ext cx="18563400" cy="2682000"/>
            </a:xfrm>
            <a:custGeom>
              <a:rect b="b" l="l" r="r" t="t"/>
              <a:pathLst>
                <a:path extrusionOk="0" h="2682000" w="18563400">
                  <a:moveTo>
                    <a:pt x="0" y="0"/>
                  </a:moveTo>
                  <a:lnTo>
                    <a:pt x="18563400" y="0"/>
                  </a:lnTo>
                  <a:lnTo>
                    <a:pt x="18563400" y="2682000"/>
                  </a:lnTo>
                  <a:lnTo>
                    <a:pt x="0" y="2682000"/>
                  </a:lnTo>
                  <a:close/>
                </a:path>
              </a:pathLst>
            </a:custGeom>
            <a:solidFill>
              <a:srgbClr val="000000">
                <a:alpha val="0"/>
              </a:srgbClr>
            </a:solidFill>
            <a:ln>
              <a:noFill/>
            </a:ln>
          </p:spPr>
        </p:sp>
        <p:sp>
          <p:nvSpPr>
            <p:cNvPr id="147" name="Google Shape;147;p3"/>
            <p:cNvSpPr txBox="1"/>
            <p:nvPr/>
          </p:nvSpPr>
          <p:spPr>
            <a:xfrm>
              <a:off x="0" y="-38100"/>
              <a:ext cx="18563400" cy="27201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70C573"/>
                  </a:solidFill>
                  <a:latin typeface="Calibri"/>
                  <a:ea typeface="Calibri"/>
                  <a:cs typeface="Calibri"/>
                  <a:sym typeface="Calibri"/>
                </a:rPr>
                <a:t>Objetivos:</a:t>
              </a:r>
              <a:endParaRPr/>
            </a:p>
          </p:txBody>
        </p:sp>
      </p:grpSp>
      <p:grpSp>
        <p:nvGrpSpPr>
          <p:cNvPr id="148" name="Google Shape;148;p3"/>
          <p:cNvGrpSpPr/>
          <p:nvPr/>
        </p:nvGrpSpPr>
        <p:grpSpPr>
          <a:xfrm>
            <a:off x="601987" y="5463450"/>
            <a:ext cx="14060700" cy="1953337"/>
            <a:chOff x="0" y="-19050"/>
            <a:chExt cx="18747600" cy="2604450"/>
          </a:xfrm>
        </p:grpSpPr>
        <p:sp>
          <p:nvSpPr>
            <p:cNvPr id="149" name="Google Shape;149;p3"/>
            <p:cNvSpPr/>
            <p:nvPr/>
          </p:nvSpPr>
          <p:spPr>
            <a:xfrm>
              <a:off x="0" y="0"/>
              <a:ext cx="18747600" cy="2585400"/>
            </a:xfrm>
            <a:custGeom>
              <a:rect b="b" l="l" r="r" t="t"/>
              <a:pathLst>
                <a:path extrusionOk="0" h="2585400" w="18747600">
                  <a:moveTo>
                    <a:pt x="0" y="0"/>
                  </a:moveTo>
                  <a:lnTo>
                    <a:pt x="18747600" y="0"/>
                  </a:lnTo>
                  <a:lnTo>
                    <a:pt x="18747600" y="2585400"/>
                  </a:lnTo>
                  <a:lnTo>
                    <a:pt x="0" y="2585400"/>
                  </a:lnTo>
                  <a:close/>
                </a:path>
              </a:pathLst>
            </a:custGeom>
            <a:solidFill>
              <a:srgbClr val="000000">
                <a:alpha val="0"/>
              </a:srgbClr>
            </a:solidFill>
            <a:ln>
              <a:noFill/>
            </a:ln>
          </p:spPr>
        </p:sp>
        <p:sp>
          <p:nvSpPr>
            <p:cNvPr id="150" name="Google Shape;150;p3"/>
            <p:cNvSpPr txBox="1"/>
            <p:nvPr/>
          </p:nvSpPr>
          <p:spPr>
            <a:xfrm>
              <a:off x="0" y="-19050"/>
              <a:ext cx="18747600" cy="26044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1" lang="en-US" sz="2850" u="none" cap="none" strike="noStrike">
                  <a:solidFill>
                    <a:srgbClr val="DBC2D4"/>
                  </a:solidFill>
                  <a:latin typeface="Calibri"/>
                  <a:ea typeface="Calibri"/>
                  <a:cs typeface="Calibri"/>
                  <a:sym typeface="Calibri"/>
                </a:rPr>
                <a:t>1. Comprender la importancia de promover nuestro patrimonio cultural y diversidad.</a:t>
              </a:r>
              <a:endParaRPr/>
            </a:p>
            <a:p>
              <a:pPr indent="0" lvl="0" marL="0" marR="0" rtl="0" algn="l">
                <a:lnSpc>
                  <a:spcPct val="108000"/>
                </a:lnSpc>
                <a:spcBef>
                  <a:spcPts val="0"/>
                </a:spcBef>
                <a:spcAft>
                  <a:spcPts val="0"/>
                </a:spcAft>
                <a:buNone/>
              </a:pPr>
              <a:r>
                <a:rPr b="0" i="1" lang="en-US" sz="2850" u="none" cap="none" strike="noStrike">
                  <a:solidFill>
                    <a:srgbClr val="DBC2D4"/>
                  </a:solidFill>
                  <a:latin typeface="Calibri"/>
                  <a:ea typeface="Calibri"/>
                  <a:cs typeface="Calibri"/>
                  <a:sym typeface="Calibri"/>
                </a:rPr>
                <a:t>2. Analizar estrategias para incorporar la sostenibilidad social y cultural en las prácticas turísticas.</a:t>
              </a:r>
              <a:endParaRPr/>
            </a:p>
          </p:txBody>
        </p:sp>
      </p:grpSp>
      <p:sp>
        <p:nvSpPr>
          <p:cNvPr id="151" name="Google Shape;151;p3"/>
          <p:cNvSpPr/>
          <p:nvPr/>
        </p:nvSpPr>
        <p:spPr>
          <a:xfrm>
            <a:off x="788578" y="9258300"/>
            <a:ext cx="3372868" cy="719916"/>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7">
              <a:alphaModFix/>
            </a:blip>
            <a:stretch>
              <a:fillRect b="0" l="-872" r="-872"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59" name="Shape 159"/>
        <p:cNvGrpSpPr/>
        <p:nvPr/>
      </p:nvGrpSpPr>
      <p:grpSpPr>
        <a:xfrm>
          <a:off x="0" y="0"/>
          <a:ext cx="0" cy="0"/>
          <a:chOff x="0" y="0"/>
          <a:chExt cx="0" cy="0"/>
        </a:xfrm>
      </p:grpSpPr>
      <p:sp>
        <p:nvSpPr>
          <p:cNvPr id="160" name="Google Shape;160;p4"/>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161" name="Google Shape;161;p4"/>
          <p:cNvGrpSpPr/>
          <p:nvPr/>
        </p:nvGrpSpPr>
        <p:grpSpPr>
          <a:xfrm>
            <a:off x="146952" y="79598"/>
            <a:ext cx="17916532" cy="1191786"/>
            <a:chOff x="0" y="-57150"/>
            <a:chExt cx="23888710" cy="1589049"/>
          </a:xfrm>
        </p:grpSpPr>
        <p:sp>
          <p:nvSpPr>
            <p:cNvPr id="162" name="Google Shape;162;p4"/>
            <p:cNvSpPr/>
            <p:nvPr/>
          </p:nvSpPr>
          <p:spPr>
            <a:xfrm>
              <a:off x="0" y="0"/>
              <a:ext cx="23888709" cy="1531899"/>
            </a:xfrm>
            <a:custGeom>
              <a:rect b="b" l="l" r="r" t="t"/>
              <a:pathLst>
                <a:path extrusionOk="0" h="1531899" w="23888709">
                  <a:moveTo>
                    <a:pt x="0" y="0"/>
                  </a:moveTo>
                  <a:lnTo>
                    <a:pt x="23888709" y="0"/>
                  </a:lnTo>
                  <a:lnTo>
                    <a:pt x="23888709" y="1531899"/>
                  </a:lnTo>
                  <a:lnTo>
                    <a:pt x="0" y="1531899"/>
                  </a:lnTo>
                  <a:close/>
                </a:path>
              </a:pathLst>
            </a:custGeom>
            <a:solidFill>
              <a:srgbClr val="000000">
                <a:alpha val="0"/>
              </a:srgbClr>
            </a:solidFill>
            <a:ln>
              <a:noFill/>
            </a:ln>
          </p:spPr>
        </p:sp>
        <p:sp>
          <p:nvSpPr>
            <p:cNvPr id="163" name="Google Shape;163;p4"/>
            <p:cNvSpPr txBox="1"/>
            <p:nvPr/>
          </p:nvSpPr>
          <p:spPr>
            <a:xfrm>
              <a:off x="0" y="-57150"/>
              <a:ext cx="23888710"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Herencia cultural</a:t>
              </a:r>
              <a:endParaRPr/>
            </a:p>
          </p:txBody>
        </p:sp>
      </p:grpSp>
      <p:sp>
        <p:nvSpPr>
          <p:cNvPr id="164" name="Google Shape;164;p4"/>
          <p:cNvSpPr txBox="1"/>
          <p:nvPr/>
        </p:nvSpPr>
        <p:spPr>
          <a:xfrm>
            <a:off x="306738" y="2008975"/>
            <a:ext cx="8460400" cy="6743799"/>
          </a:xfrm>
          <a:prstGeom prst="rect">
            <a:avLst/>
          </a:prstGeom>
          <a:noFill/>
          <a:ln>
            <a:noFill/>
          </a:ln>
        </p:spPr>
        <p:txBody>
          <a:bodyPr anchorCtr="0" anchor="t" bIns="0" lIns="0" spcFirstLastPara="1" rIns="0" wrap="square" tIns="0">
            <a:spAutoFit/>
          </a:bodyPr>
          <a:lstStyle/>
          <a:p>
            <a:pPr indent="0" lvl="0" marL="0" marR="0" rtl="0" algn="just">
              <a:lnSpc>
                <a:spcPct val="129492"/>
              </a:lnSpc>
              <a:spcBef>
                <a:spcPts val="0"/>
              </a:spcBef>
              <a:spcAft>
                <a:spcPts val="0"/>
              </a:spcAft>
              <a:buNone/>
            </a:pPr>
            <a:r>
              <a:rPr b="0" i="0" lang="en-US" sz="3150" u="none" cap="none" strike="noStrike">
                <a:solidFill>
                  <a:srgbClr val="616161"/>
                </a:solidFill>
                <a:latin typeface="Calibri"/>
                <a:ea typeface="Calibri"/>
                <a:cs typeface="Calibri"/>
                <a:sym typeface="Calibri"/>
              </a:rPr>
              <a:t>El</a:t>
            </a:r>
            <a:r>
              <a:rPr b="1" i="0" lang="en-US" sz="3150" u="none" cap="none" strike="noStrike">
                <a:solidFill>
                  <a:srgbClr val="616161"/>
                </a:solidFill>
                <a:latin typeface="Calibri"/>
                <a:ea typeface="Calibri"/>
                <a:cs typeface="Calibri"/>
                <a:sym typeface="Calibri"/>
              </a:rPr>
              <a:t> patrimonio cultural </a:t>
            </a:r>
            <a:r>
              <a:rPr b="0" i="0" lang="en-US" sz="3150" u="none" cap="none" strike="noStrike">
                <a:solidFill>
                  <a:srgbClr val="616161"/>
                </a:solidFill>
                <a:latin typeface="Calibri"/>
                <a:ea typeface="Calibri"/>
                <a:cs typeface="Calibri"/>
                <a:sym typeface="Calibri"/>
              </a:rPr>
              <a:t>es un tesoro perdurable que nos vincula con nuestros orígenes, da forma a nuestra identidad y nos permite comprender nuestro pasado compartido. </a:t>
            </a:r>
            <a:endParaRPr/>
          </a:p>
          <a:p>
            <a:pPr indent="0" lvl="0" marL="0" marR="0" rtl="0" algn="just">
              <a:lnSpc>
                <a:spcPct val="129492"/>
              </a:lnSpc>
              <a:spcBef>
                <a:spcPts val="0"/>
              </a:spcBef>
              <a:spcAft>
                <a:spcPts val="0"/>
              </a:spcAft>
              <a:buNone/>
            </a:pPr>
            <a:r>
              <a:rPr b="0" i="0" lang="en-US" sz="3150" u="none" cap="none" strike="noStrike">
                <a:solidFill>
                  <a:srgbClr val="616161"/>
                </a:solidFill>
                <a:latin typeface="Calibri"/>
                <a:ea typeface="Calibri"/>
                <a:cs typeface="Calibri"/>
                <a:sym typeface="Calibri"/>
              </a:rPr>
              <a:t>Incluye tanto los aspectos </a:t>
            </a:r>
            <a:r>
              <a:rPr b="1" i="0" lang="en-US" sz="3150" u="none" cap="none" strike="noStrike">
                <a:solidFill>
                  <a:srgbClr val="616161"/>
                </a:solidFill>
                <a:latin typeface="Calibri"/>
                <a:ea typeface="Calibri"/>
                <a:cs typeface="Calibri"/>
                <a:sym typeface="Calibri"/>
              </a:rPr>
              <a:t>tangibles</a:t>
            </a:r>
            <a:r>
              <a:rPr b="0" i="0" lang="en-US" sz="3150" u="none" cap="none" strike="noStrike">
                <a:solidFill>
                  <a:srgbClr val="616161"/>
                </a:solidFill>
                <a:latin typeface="Calibri"/>
                <a:ea typeface="Calibri"/>
                <a:cs typeface="Calibri"/>
                <a:sym typeface="Calibri"/>
              </a:rPr>
              <a:t> como los </a:t>
            </a:r>
            <a:r>
              <a:rPr b="1" i="0" lang="en-US" sz="3150" u="none" cap="none" strike="noStrike">
                <a:solidFill>
                  <a:srgbClr val="616161"/>
                </a:solidFill>
                <a:latin typeface="Calibri"/>
                <a:ea typeface="Calibri"/>
                <a:cs typeface="Calibri"/>
                <a:sym typeface="Calibri"/>
              </a:rPr>
              <a:t>intangibles</a:t>
            </a:r>
            <a:r>
              <a:rPr b="0" i="0" lang="en-US" sz="3150" u="none" cap="none" strike="noStrike">
                <a:solidFill>
                  <a:srgbClr val="616161"/>
                </a:solidFill>
                <a:latin typeface="Calibri"/>
                <a:ea typeface="Calibri"/>
                <a:cs typeface="Calibri"/>
                <a:sym typeface="Calibri"/>
              </a:rPr>
              <a:t> de la cultura, como la arquitectura histórica, los monumentos, las tradiciones, los idiomas, el arte, la música y el folclore. </a:t>
            </a:r>
            <a:endParaRPr/>
          </a:p>
          <a:p>
            <a:pPr indent="0" lvl="0" marL="0" marR="0" rtl="0" algn="just">
              <a:lnSpc>
                <a:spcPct val="129492"/>
              </a:lnSpc>
              <a:spcBef>
                <a:spcPts val="0"/>
              </a:spcBef>
              <a:spcAft>
                <a:spcPts val="0"/>
              </a:spcAft>
              <a:buNone/>
            </a:pPr>
            <a:r>
              <a:rPr b="0" i="0" lang="en-US" sz="3150" u="none" cap="none" strike="noStrike">
                <a:solidFill>
                  <a:srgbClr val="616161"/>
                </a:solidFill>
                <a:latin typeface="Calibri"/>
                <a:ea typeface="Calibri"/>
                <a:cs typeface="Calibri"/>
                <a:sym typeface="Calibri"/>
              </a:rPr>
              <a:t>Como espejo de la sociedad, preservar el patrimonio cultural es esencial para sostener la diversidad cultural, fomentar un sentido de pertenencia y garantizar la transmisión de conocimientos a las generaciones futuras.</a:t>
            </a:r>
            <a:endParaRPr/>
          </a:p>
        </p:txBody>
      </p:sp>
      <p:sp>
        <p:nvSpPr>
          <p:cNvPr id="165" name="Google Shape;165;p4"/>
          <p:cNvSpPr/>
          <p:nvPr/>
        </p:nvSpPr>
        <p:spPr>
          <a:xfrm>
            <a:off x="9073838" y="2301338"/>
            <a:ext cx="8989695" cy="5808916"/>
          </a:xfrm>
          <a:custGeom>
            <a:rect b="b" l="l" r="r" t="t"/>
            <a:pathLst>
              <a:path extrusionOk="0" h="7745222" w="11986260">
                <a:moveTo>
                  <a:pt x="0" y="0"/>
                </a:moveTo>
                <a:lnTo>
                  <a:pt x="11986260" y="0"/>
                </a:lnTo>
                <a:lnTo>
                  <a:pt x="11986260" y="7745222"/>
                </a:lnTo>
                <a:lnTo>
                  <a:pt x="0" y="7745222"/>
                </a:lnTo>
                <a:lnTo>
                  <a:pt x="0" y="0"/>
                </a:lnTo>
                <a:close/>
              </a:path>
            </a:pathLst>
          </a:custGeom>
          <a:blipFill rotWithShape="1">
            <a:blip r:embed="rId3">
              <a:alphaModFix/>
            </a:blip>
            <a:stretch>
              <a:fillRect b="-98" l="0" r="0" t="-99"/>
            </a:stretch>
          </a:blipFill>
          <a:ln>
            <a:noFill/>
          </a:ln>
        </p:spPr>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73" name="Shape 173"/>
        <p:cNvGrpSpPr/>
        <p:nvPr/>
      </p:nvGrpSpPr>
      <p:grpSpPr>
        <a:xfrm>
          <a:off x="0" y="0"/>
          <a:ext cx="0" cy="0"/>
          <a:chOff x="0" y="0"/>
          <a:chExt cx="0" cy="0"/>
        </a:xfrm>
      </p:grpSpPr>
      <p:sp>
        <p:nvSpPr>
          <p:cNvPr id="174" name="Google Shape;174;p5"/>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175" name="Google Shape;175;p5"/>
          <p:cNvGrpSpPr/>
          <p:nvPr/>
        </p:nvGrpSpPr>
        <p:grpSpPr>
          <a:xfrm>
            <a:off x="146952" y="1016"/>
            <a:ext cx="17916751" cy="1195144"/>
            <a:chOff x="0" y="-161925"/>
            <a:chExt cx="23889001" cy="1593525"/>
          </a:xfrm>
        </p:grpSpPr>
        <p:sp>
          <p:nvSpPr>
            <p:cNvPr id="176" name="Google Shape;176;p5"/>
            <p:cNvSpPr/>
            <p:nvPr/>
          </p:nvSpPr>
          <p:spPr>
            <a:xfrm>
              <a:off x="0" y="0"/>
              <a:ext cx="23889001" cy="1431600"/>
            </a:xfrm>
            <a:custGeom>
              <a:rect b="b" l="l" r="r" t="t"/>
              <a:pathLst>
                <a:path extrusionOk="0" h="1431600" w="23889001">
                  <a:moveTo>
                    <a:pt x="0" y="0"/>
                  </a:moveTo>
                  <a:lnTo>
                    <a:pt x="23889001" y="0"/>
                  </a:lnTo>
                  <a:lnTo>
                    <a:pt x="23889001" y="1431600"/>
                  </a:lnTo>
                  <a:lnTo>
                    <a:pt x="0" y="1431600"/>
                  </a:lnTo>
                  <a:close/>
                </a:path>
              </a:pathLst>
            </a:custGeom>
            <a:solidFill>
              <a:srgbClr val="000000">
                <a:alpha val="0"/>
              </a:srgbClr>
            </a:solidFill>
            <a:ln>
              <a:noFill/>
            </a:ln>
          </p:spPr>
        </p:sp>
        <p:sp>
          <p:nvSpPr>
            <p:cNvPr id="177" name="Google Shape;177;p5"/>
            <p:cNvSpPr txBox="1"/>
            <p:nvPr/>
          </p:nvSpPr>
          <p:spPr>
            <a:xfrm>
              <a:off x="0" y="-161925"/>
              <a:ext cx="23889000" cy="1593525"/>
            </a:xfrm>
            <a:prstGeom prst="rect">
              <a:avLst/>
            </a:prstGeom>
            <a:noFill/>
            <a:ln>
              <a:noFill/>
            </a:ln>
          </p:spPr>
          <p:txBody>
            <a:bodyPr anchorCtr="0" anchor="ctr" bIns="0" lIns="0" spcFirstLastPara="1" rIns="0" wrap="square" tIns="0">
              <a:noAutofit/>
            </a:bodyPr>
            <a:lstStyle/>
            <a:p>
              <a:pPr indent="0" lvl="0" marL="0" marR="0" rtl="0" algn="l">
                <a:lnSpc>
                  <a:spcPct val="129493"/>
                </a:lnSpc>
                <a:spcBef>
                  <a:spcPts val="0"/>
                </a:spcBef>
                <a:spcAft>
                  <a:spcPts val="0"/>
                </a:spcAft>
                <a:buNone/>
              </a:pPr>
              <a:r>
                <a:rPr b="0" i="0" lang="en-US" sz="5130" u="none" cap="none" strike="noStrike">
                  <a:solidFill>
                    <a:srgbClr val="F2F2F2"/>
                  </a:solidFill>
                  <a:latin typeface="Calibri"/>
                  <a:ea typeface="Calibri"/>
                  <a:cs typeface="Calibri"/>
                  <a:sym typeface="Calibri"/>
                </a:rPr>
                <a:t>Por qué son importantes el patrimonio cultural y la diversidad</a:t>
              </a:r>
              <a:endParaRPr/>
            </a:p>
          </p:txBody>
        </p:sp>
      </p:grpSp>
      <p:sp>
        <p:nvSpPr>
          <p:cNvPr id="178" name="Google Shape;178;p5"/>
          <p:cNvSpPr txBox="1"/>
          <p:nvPr/>
        </p:nvSpPr>
        <p:spPr>
          <a:xfrm>
            <a:off x="383500" y="2293037"/>
            <a:ext cx="7585600" cy="6241824"/>
          </a:xfrm>
          <a:prstGeom prst="rect">
            <a:avLst/>
          </a:prstGeom>
          <a:noFill/>
          <a:ln>
            <a:noFill/>
          </a:ln>
        </p:spPr>
        <p:txBody>
          <a:bodyPr anchorCtr="0" anchor="t" bIns="0" lIns="0" spcFirstLastPara="1" rIns="0" wrap="square" tIns="0">
            <a:spAutoFit/>
          </a:bodyPr>
          <a:lstStyle/>
          <a:p>
            <a:pPr indent="0" lvl="0" marL="0" marR="0" rtl="0" algn="just">
              <a:lnSpc>
                <a:spcPct val="129522"/>
              </a:lnSpc>
              <a:spcBef>
                <a:spcPts val="0"/>
              </a:spcBef>
              <a:spcAft>
                <a:spcPts val="0"/>
              </a:spcAft>
              <a:buNone/>
            </a:pPr>
            <a:r>
              <a:rPr b="0" i="0" lang="en-US" sz="2913" u="none" cap="none" strike="noStrike">
                <a:solidFill>
                  <a:srgbClr val="616161"/>
                </a:solidFill>
                <a:latin typeface="Calibri"/>
                <a:ea typeface="Calibri"/>
                <a:cs typeface="Calibri"/>
                <a:sym typeface="Calibri"/>
              </a:rPr>
              <a:t>Comprender la importancia del patrimonio cultural y la diversidad es clave para mantener vivas las tradiciones e historias locales. </a:t>
            </a:r>
            <a:endParaRPr/>
          </a:p>
          <a:p>
            <a:pPr indent="0" lvl="0" marL="0" marR="0" rtl="0" algn="just">
              <a:lnSpc>
                <a:spcPct val="129522"/>
              </a:lnSpc>
              <a:spcBef>
                <a:spcPts val="0"/>
              </a:spcBef>
              <a:spcAft>
                <a:spcPts val="0"/>
              </a:spcAft>
              <a:buNone/>
            </a:pPr>
            <a:r>
              <a:rPr b="0" i="0" lang="en-US" sz="2913" u="none" cap="none" strike="noStrike">
                <a:solidFill>
                  <a:srgbClr val="616161"/>
                </a:solidFill>
                <a:latin typeface="Calibri"/>
                <a:ea typeface="Calibri"/>
                <a:cs typeface="Calibri"/>
                <a:sym typeface="Calibri"/>
              </a:rPr>
              <a:t>Cuando los turistas visitan un lugar, tienen la oportunidad de </a:t>
            </a:r>
            <a:r>
              <a:rPr b="1" i="0" lang="en-US" sz="2913" u="none" cap="none" strike="noStrike">
                <a:solidFill>
                  <a:srgbClr val="616161"/>
                </a:solidFill>
                <a:latin typeface="Calibri"/>
                <a:ea typeface="Calibri"/>
                <a:cs typeface="Calibri"/>
                <a:sym typeface="Calibri"/>
              </a:rPr>
              <a:t>aprender sobre su cultura</a:t>
            </a:r>
            <a:r>
              <a:rPr b="0" i="0" lang="en-US" sz="2913" u="none" cap="none" strike="noStrike">
                <a:solidFill>
                  <a:srgbClr val="616161"/>
                </a:solidFill>
                <a:latin typeface="Calibri"/>
                <a:ea typeface="Calibri"/>
                <a:cs typeface="Calibri"/>
                <a:sym typeface="Calibri"/>
              </a:rPr>
              <a:t> y tradiciones únicas. </a:t>
            </a:r>
            <a:endParaRPr/>
          </a:p>
          <a:p>
            <a:pPr indent="0" lvl="0" marL="0" marR="0" rtl="0" algn="just">
              <a:lnSpc>
                <a:spcPct val="129522"/>
              </a:lnSpc>
              <a:spcBef>
                <a:spcPts val="0"/>
              </a:spcBef>
              <a:spcAft>
                <a:spcPts val="0"/>
              </a:spcAft>
              <a:buNone/>
            </a:pPr>
            <a:r>
              <a:rPr b="1" i="0" lang="en-US" sz="2913" u="none" cap="none" strike="noStrike">
                <a:solidFill>
                  <a:srgbClr val="616161"/>
                </a:solidFill>
                <a:latin typeface="Calibri"/>
                <a:ea typeface="Calibri"/>
                <a:cs typeface="Calibri"/>
                <a:sym typeface="Calibri"/>
              </a:rPr>
              <a:t>Al promover la diversidad cultural, el turismo puede ayudar a preservar idiomas, artes y formas de vida que de otro modo podrían perderse. </a:t>
            </a:r>
            <a:endParaRPr/>
          </a:p>
          <a:p>
            <a:pPr indent="0" lvl="0" marL="0" marR="0" rtl="0" algn="just">
              <a:lnSpc>
                <a:spcPct val="129522"/>
              </a:lnSpc>
              <a:spcBef>
                <a:spcPts val="0"/>
              </a:spcBef>
              <a:spcAft>
                <a:spcPts val="0"/>
              </a:spcAft>
              <a:buNone/>
            </a:pPr>
            <a:r>
              <a:rPr b="0" i="0" lang="en-US" sz="2913" u="none" cap="none" strike="noStrike">
                <a:solidFill>
                  <a:srgbClr val="616161"/>
                </a:solidFill>
                <a:latin typeface="Calibri"/>
                <a:ea typeface="Calibri"/>
                <a:cs typeface="Calibri"/>
                <a:sym typeface="Calibri"/>
              </a:rPr>
              <a:t>Esto no sólo enriquece la experiencia de viaje sino que también aumenta el orgullo local y la identidad comunitaria.</a:t>
            </a:r>
            <a:endParaRPr/>
          </a:p>
        </p:txBody>
      </p:sp>
      <p:sp>
        <p:nvSpPr>
          <p:cNvPr id="179" name="Google Shape;179;p5"/>
          <p:cNvSpPr/>
          <p:nvPr/>
        </p:nvSpPr>
        <p:spPr>
          <a:xfrm>
            <a:off x="8220825" y="2333052"/>
            <a:ext cx="9842850" cy="6474714"/>
          </a:xfrm>
          <a:custGeom>
            <a:rect b="b" l="l" r="r" t="t"/>
            <a:pathLst>
              <a:path extrusionOk="0" h="8632952" w="13123799">
                <a:moveTo>
                  <a:pt x="0" y="0"/>
                </a:moveTo>
                <a:lnTo>
                  <a:pt x="13123799" y="0"/>
                </a:lnTo>
                <a:lnTo>
                  <a:pt x="13123799" y="8632952"/>
                </a:lnTo>
                <a:lnTo>
                  <a:pt x="0" y="8632952"/>
                </a:lnTo>
                <a:lnTo>
                  <a:pt x="0" y="0"/>
                </a:lnTo>
                <a:close/>
              </a:path>
            </a:pathLst>
          </a:custGeom>
          <a:blipFill rotWithShape="1">
            <a:blip r:embed="rId3">
              <a:alphaModFix/>
            </a:blip>
            <a:stretch>
              <a:fillRect b="-10" l="0" r="0" t="-11"/>
            </a:stretch>
          </a:blipFill>
          <a:ln>
            <a:noFill/>
          </a:ln>
        </p:spPr>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87" name="Shape 187"/>
        <p:cNvGrpSpPr/>
        <p:nvPr/>
      </p:nvGrpSpPr>
      <p:grpSpPr>
        <a:xfrm>
          <a:off x="0" y="0"/>
          <a:ext cx="0" cy="0"/>
          <a:chOff x="0" y="0"/>
          <a:chExt cx="0" cy="0"/>
        </a:xfrm>
      </p:grpSpPr>
      <p:sp>
        <p:nvSpPr>
          <p:cNvPr id="188" name="Google Shape;188;p6"/>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189" name="Google Shape;189;p6"/>
          <p:cNvGrpSpPr/>
          <p:nvPr/>
        </p:nvGrpSpPr>
        <p:grpSpPr>
          <a:xfrm>
            <a:off x="146952" y="93885"/>
            <a:ext cx="17916532" cy="1102399"/>
            <a:chOff x="0" y="-38100"/>
            <a:chExt cx="23888710" cy="1469866"/>
          </a:xfrm>
        </p:grpSpPr>
        <p:sp>
          <p:nvSpPr>
            <p:cNvPr id="190" name="Google Shape;190;p6"/>
            <p:cNvSpPr/>
            <p:nvPr/>
          </p:nvSpPr>
          <p:spPr>
            <a:xfrm>
              <a:off x="0" y="0"/>
              <a:ext cx="23888709" cy="1431766"/>
            </a:xfrm>
            <a:custGeom>
              <a:rect b="b" l="l" r="r" t="t"/>
              <a:pathLst>
                <a:path extrusionOk="0" h="1431766" w="23888709">
                  <a:moveTo>
                    <a:pt x="0" y="0"/>
                  </a:moveTo>
                  <a:lnTo>
                    <a:pt x="23888709" y="0"/>
                  </a:lnTo>
                  <a:lnTo>
                    <a:pt x="23888709" y="1431766"/>
                  </a:lnTo>
                  <a:lnTo>
                    <a:pt x="0" y="1431766"/>
                  </a:lnTo>
                  <a:close/>
                </a:path>
              </a:pathLst>
            </a:custGeom>
            <a:solidFill>
              <a:srgbClr val="000000">
                <a:alpha val="0"/>
              </a:srgbClr>
            </a:solidFill>
            <a:ln>
              <a:noFill/>
            </a:ln>
          </p:spPr>
        </p:sp>
        <p:sp>
          <p:nvSpPr>
            <p:cNvPr id="191" name="Google Shape;191;p6"/>
            <p:cNvSpPr txBox="1"/>
            <p:nvPr/>
          </p:nvSpPr>
          <p:spPr>
            <a:xfrm>
              <a:off x="0" y="-38100"/>
              <a:ext cx="23888710" cy="1469866"/>
            </a:xfrm>
            <a:prstGeom prst="rect">
              <a:avLst/>
            </a:prstGeom>
            <a:noFill/>
            <a:ln>
              <a:noFill/>
            </a:ln>
          </p:spPr>
          <p:txBody>
            <a:bodyPr anchorCtr="0" anchor="ctr" bIns="0" lIns="0" spcFirstLastPara="1" rIns="0" wrap="square" tIns="0">
              <a:noAutofit/>
            </a:bodyPr>
            <a:lstStyle/>
            <a:p>
              <a:pPr indent="0" lvl="0" marL="0" marR="0" rtl="0" algn="l">
                <a:lnSpc>
                  <a:spcPct val="108008"/>
                </a:lnSpc>
                <a:spcBef>
                  <a:spcPts val="0"/>
                </a:spcBef>
                <a:spcAft>
                  <a:spcPts val="0"/>
                </a:spcAft>
                <a:buNone/>
              </a:pPr>
              <a:r>
                <a:rPr b="0" i="0" lang="en-US" sz="4495" u="none" cap="none" strike="noStrike">
                  <a:solidFill>
                    <a:srgbClr val="F2F2F2"/>
                  </a:solidFill>
                  <a:latin typeface="Calibri"/>
                  <a:ea typeface="Calibri"/>
                  <a:cs typeface="Calibri"/>
                  <a:sym typeface="Calibri"/>
                </a:rPr>
                <a:t>¿Cómo puede el turismo sostenible ayudar a proteger el patrimonio cultural?</a:t>
              </a:r>
              <a:endParaRPr/>
            </a:p>
          </p:txBody>
        </p:sp>
      </p:grpSp>
      <p:grpSp>
        <p:nvGrpSpPr>
          <p:cNvPr id="192" name="Google Shape;192;p6"/>
          <p:cNvGrpSpPr/>
          <p:nvPr/>
        </p:nvGrpSpPr>
        <p:grpSpPr>
          <a:xfrm>
            <a:off x="146963" y="1210650"/>
            <a:ext cx="8743050" cy="9076388"/>
            <a:chOff x="0" y="-95250"/>
            <a:chExt cx="11657400" cy="12101850"/>
          </a:xfrm>
        </p:grpSpPr>
        <p:sp>
          <p:nvSpPr>
            <p:cNvPr id="193" name="Google Shape;193;p6"/>
            <p:cNvSpPr/>
            <p:nvPr/>
          </p:nvSpPr>
          <p:spPr>
            <a:xfrm>
              <a:off x="0" y="0"/>
              <a:ext cx="11657400" cy="12006600"/>
            </a:xfrm>
            <a:custGeom>
              <a:rect b="b" l="l" r="r" t="t"/>
              <a:pathLst>
                <a:path extrusionOk="0" h="12006600" w="11657400">
                  <a:moveTo>
                    <a:pt x="0" y="0"/>
                  </a:moveTo>
                  <a:lnTo>
                    <a:pt x="11657400" y="0"/>
                  </a:lnTo>
                  <a:lnTo>
                    <a:pt x="11657400" y="12006600"/>
                  </a:lnTo>
                  <a:lnTo>
                    <a:pt x="0" y="12006600"/>
                  </a:lnTo>
                  <a:close/>
                </a:path>
              </a:pathLst>
            </a:custGeom>
            <a:solidFill>
              <a:srgbClr val="000000">
                <a:alpha val="0"/>
              </a:srgbClr>
            </a:solidFill>
            <a:ln>
              <a:noFill/>
            </a:ln>
          </p:spPr>
        </p:sp>
        <p:sp>
          <p:nvSpPr>
            <p:cNvPr id="194" name="Google Shape;194;p6"/>
            <p:cNvSpPr txBox="1"/>
            <p:nvPr/>
          </p:nvSpPr>
          <p:spPr>
            <a:xfrm>
              <a:off x="0" y="-95250"/>
              <a:ext cx="11657400" cy="12101850"/>
            </a:xfrm>
            <a:prstGeom prst="rect">
              <a:avLst/>
            </a:prstGeom>
            <a:noFill/>
            <a:ln>
              <a:noFill/>
            </a:ln>
          </p:spPr>
          <p:txBody>
            <a:bodyPr anchorCtr="0" anchor="ctr" bIns="0" lIns="0" spcFirstLastPara="1" rIns="0" wrap="square" tIns="0">
              <a:noAutofit/>
            </a:bodyPr>
            <a:lstStyle/>
            <a:p>
              <a:pPr indent="0" lvl="0" marL="0" marR="0" rtl="0" algn="just">
                <a:lnSpc>
                  <a:spcPct val="129492"/>
                </a:lnSpc>
                <a:spcBef>
                  <a:spcPts val="0"/>
                </a:spcBef>
                <a:spcAft>
                  <a:spcPts val="0"/>
                </a:spcAft>
                <a:buNone/>
              </a:pPr>
              <a:r>
                <a:rPr b="0" i="0" lang="en-US" sz="3150" u="none" cap="none" strike="noStrike">
                  <a:solidFill>
                    <a:srgbClr val="616161"/>
                  </a:solidFill>
                  <a:latin typeface="Calibri"/>
                  <a:ea typeface="Calibri"/>
                  <a:cs typeface="Calibri"/>
                  <a:sym typeface="Calibri"/>
                </a:rPr>
                <a:t>Estas incluyen</a:t>
              </a:r>
              <a:r>
                <a:rPr b="1" i="0" lang="en-US" sz="3150" u="none" cap="none" strike="noStrike">
                  <a:solidFill>
                    <a:srgbClr val="616161"/>
                  </a:solidFill>
                  <a:latin typeface="Calibri"/>
                  <a:ea typeface="Calibri"/>
                  <a:cs typeface="Calibri"/>
                  <a:sym typeface="Calibri"/>
                </a:rPr>
                <a:t> respetar las costumbres y tradiciones locales, apoyar la economía y la comunidad local, contribuir a la preservación y restauración de sitios históricos, conocer la historia de los lugares visitados y reducir el impacto ambiental. Los turistas deben actuar con respeto, elegir productos locales y éticos, y contribuir con tarifas o donaciones que ayuden al mantenimiento del sitio. Hábitos ecológicos sencillos, como ahorrar agua y energía, reciclar y usar transporte público o de bajas emisiones, también marcan la diferencia.</a:t>
              </a:r>
              <a:endParaRPr/>
            </a:p>
          </p:txBody>
        </p:sp>
      </p:grpSp>
      <p:sp>
        <p:nvSpPr>
          <p:cNvPr id="195" name="Google Shape;195;p6"/>
          <p:cNvSpPr/>
          <p:nvPr/>
        </p:nvSpPr>
        <p:spPr>
          <a:xfrm>
            <a:off x="9014700" y="3116812"/>
            <a:ext cx="9273254" cy="4636675"/>
          </a:xfrm>
          <a:custGeom>
            <a:rect b="b" l="l" r="r" t="t"/>
            <a:pathLst>
              <a:path extrusionOk="0" h="6182233" w="12364339">
                <a:moveTo>
                  <a:pt x="0" y="0"/>
                </a:moveTo>
                <a:lnTo>
                  <a:pt x="12364339" y="0"/>
                </a:lnTo>
                <a:lnTo>
                  <a:pt x="12364339" y="6182233"/>
                </a:lnTo>
                <a:lnTo>
                  <a:pt x="0" y="6182233"/>
                </a:lnTo>
                <a:lnTo>
                  <a:pt x="0" y="0"/>
                </a:lnTo>
                <a:close/>
              </a:path>
            </a:pathLst>
          </a:custGeom>
          <a:blipFill rotWithShape="1">
            <a:blip r:embed="rId3">
              <a:alphaModFix/>
            </a:blip>
            <a:stretch>
              <a:fillRect b="-95" l="0" r="0" t="-96"/>
            </a:stretch>
          </a:blipFill>
          <a:ln>
            <a:noFill/>
          </a:ln>
        </p:spPr>
      </p:sp>
      <p:sp>
        <p:nvSpPr>
          <p:cNvPr id="196" name="Google Shape;196;p6"/>
          <p:cNvSpPr txBox="1"/>
          <p:nvPr/>
        </p:nvSpPr>
        <p:spPr>
          <a:xfrm>
            <a:off x="238387" y="1394962"/>
            <a:ext cx="17958000" cy="1085949"/>
          </a:xfrm>
          <a:prstGeom prst="rect">
            <a:avLst/>
          </a:prstGeom>
          <a:noFill/>
          <a:ln>
            <a:noFill/>
          </a:ln>
        </p:spPr>
        <p:txBody>
          <a:bodyPr anchorCtr="0" anchor="t" bIns="0" lIns="0" spcFirstLastPara="1" rIns="0" wrap="square" tIns="0">
            <a:spAutoFit/>
          </a:bodyPr>
          <a:lstStyle/>
          <a:p>
            <a:pPr indent="0" lvl="0" marL="0" marR="0" rtl="0" algn="l">
              <a:lnSpc>
                <a:spcPct val="129492"/>
              </a:lnSpc>
              <a:spcBef>
                <a:spcPts val="0"/>
              </a:spcBef>
              <a:spcAft>
                <a:spcPts val="0"/>
              </a:spcAft>
              <a:buNone/>
            </a:pPr>
            <a:r>
              <a:rPr b="0" i="0" lang="en-US" sz="3150" u="none" cap="none" strike="noStrike">
                <a:solidFill>
                  <a:srgbClr val="616161"/>
                </a:solidFill>
                <a:latin typeface="Calibri"/>
                <a:ea typeface="Calibri"/>
                <a:cs typeface="Calibri"/>
                <a:sym typeface="Calibri"/>
              </a:rPr>
              <a:t>El turismo sostenible puede ayudar a proteger y promover el patrimonio cultural siguiendo pautas y prácticas simples.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04" name="Shape 204"/>
        <p:cNvGrpSpPr/>
        <p:nvPr/>
      </p:nvGrpSpPr>
      <p:grpSpPr>
        <a:xfrm>
          <a:off x="0" y="0"/>
          <a:ext cx="0" cy="0"/>
          <a:chOff x="0" y="0"/>
          <a:chExt cx="0" cy="0"/>
        </a:xfrm>
      </p:grpSpPr>
      <p:sp>
        <p:nvSpPr>
          <p:cNvPr id="205" name="Google Shape;205;p7"/>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06" name="Google Shape;206;p7"/>
          <p:cNvGrpSpPr/>
          <p:nvPr/>
        </p:nvGrpSpPr>
        <p:grpSpPr>
          <a:xfrm>
            <a:off x="1182225" y="495338"/>
            <a:ext cx="15706801" cy="7550213"/>
            <a:chOff x="0" y="-209550"/>
            <a:chExt cx="20942401" cy="10066950"/>
          </a:xfrm>
        </p:grpSpPr>
        <p:sp>
          <p:nvSpPr>
            <p:cNvPr id="207" name="Google Shape;207;p7"/>
            <p:cNvSpPr/>
            <p:nvPr/>
          </p:nvSpPr>
          <p:spPr>
            <a:xfrm>
              <a:off x="0" y="0"/>
              <a:ext cx="20942401" cy="9857400"/>
            </a:xfrm>
            <a:custGeom>
              <a:rect b="b" l="l" r="r" t="t"/>
              <a:pathLst>
                <a:path extrusionOk="0" h="9857400" w="20942401">
                  <a:moveTo>
                    <a:pt x="0" y="0"/>
                  </a:moveTo>
                  <a:lnTo>
                    <a:pt x="20942401" y="0"/>
                  </a:lnTo>
                  <a:lnTo>
                    <a:pt x="20942401" y="9857400"/>
                  </a:lnTo>
                  <a:lnTo>
                    <a:pt x="0" y="9857400"/>
                  </a:lnTo>
                  <a:close/>
                </a:path>
              </a:pathLst>
            </a:custGeom>
            <a:solidFill>
              <a:srgbClr val="000000">
                <a:alpha val="0"/>
              </a:srgbClr>
            </a:solidFill>
            <a:ln>
              <a:noFill/>
            </a:ln>
          </p:spPr>
        </p:sp>
        <p:sp>
          <p:nvSpPr>
            <p:cNvPr id="208" name="Google Shape;208;p7"/>
            <p:cNvSpPr txBox="1"/>
            <p:nvPr/>
          </p:nvSpPr>
          <p:spPr>
            <a:xfrm>
              <a:off x="0" y="-209550"/>
              <a:ext cx="20942400" cy="10066950"/>
            </a:xfrm>
            <a:prstGeom prst="rect">
              <a:avLst/>
            </a:prstGeom>
            <a:noFill/>
            <a:ln>
              <a:noFill/>
            </a:ln>
          </p:spPr>
          <p:txBody>
            <a:bodyPr anchorCtr="0" anchor="ctr" bIns="0" lIns="0" spcFirstLastPara="1" rIns="0" wrap="square" tIns="0">
              <a:noAutofit/>
            </a:bodyPr>
            <a:lstStyle/>
            <a:p>
              <a:pPr indent="0" lvl="0" marL="0" marR="0" rtl="0" algn="ctr">
                <a:lnSpc>
                  <a:spcPct val="138000"/>
                </a:lnSpc>
                <a:spcBef>
                  <a:spcPts val="0"/>
                </a:spcBef>
                <a:spcAft>
                  <a:spcPts val="0"/>
                </a:spcAft>
                <a:buNone/>
              </a:pPr>
              <a:r>
                <a:rPr b="0" i="0" lang="en-US" sz="5400" u="none" cap="none" strike="noStrike">
                  <a:solidFill>
                    <a:srgbClr val="616161"/>
                  </a:solidFill>
                  <a:latin typeface="Calibri"/>
                  <a:ea typeface="Calibri"/>
                  <a:cs typeface="Calibri"/>
                  <a:sym typeface="Calibri"/>
                </a:rPr>
                <a:t>“...los turistas culturales gastan un 38% más por día y permanecen un 22% más que otros tipos de turistas en los destinos que visitan.”</a:t>
              </a:r>
              <a:endParaRPr/>
            </a:p>
            <a:p>
              <a:pPr indent="0" lvl="0" marL="0" marR="0" rtl="0" algn="ctr">
                <a:lnSpc>
                  <a:spcPct val="138000"/>
                </a:lnSpc>
                <a:spcBef>
                  <a:spcPts val="0"/>
                </a:spcBef>
                <a:spcAft>
                  <a:spcPts val="0"/>
                </a:spcAft>
                <a:buNone/>
              </a:pPr>
              <a:r>
                <a:rPr b="1" i="0" lang="en-US" sz="5400" u="none" cap="none" strike="noStrike">
                  <a:solidFill>
                    <a:srgbClr val="A56793"/>
                  </a:solidFill>
                  <a:latin typeface="Calibri"/>
                  <a:ea typeface="Calibri"/>
                  <a:cs typeface="Calibri"/>
                  <a:sym typeface="Calibri"/>
                </a:rPr>
                <a:t>(Comisión Europea, 2020)</a:t>
              </a: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16" name="Shape 216"/>
        <p:cNvGrpSpPr/>
        <p:nvPr/>
      </p:nvGrpSpPr>
      <p:grpSpPr>
        <a:xfrm>
          <a:off x="0" y="0"/>
          <a:ext cx="0" cy="0"/>
          <a:chOff x="0" y="0"/>
          <a:chExt cx="0" cy="0"/>
        </a:xfrm>
      </p:grpSpPr>
      <p:sp>
        <p:nvSpPr>
          <p:cNvPr id="217" name="Google Shape;217;p8"/>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18" name="Google Shape;218;p8"/>
          <p:cNvGrpSpPr/>
          <p:nvPr/>
        </p:nvGrpSpPr>
        <p:grpSpPr>
          <a:xfrm>
            <a:off x="146952" y="79598"/>
            <a:ext cx="17916532" cy="1191786"/>
            <a:chOff x="0" y="-57150"/>
            <a:chExt cx="23888710" cy="1589049"/>
          </a:xfrm>
        </p:grpSpPr>
        <p:sp>
          <p:nvSpPr>
            <p:cNvPr id="219" name="Google Shape;219;p8"/>
            <p:cNvSpPr/>
            <p:nvPr/>
          </p:nvSpPr>
          <p:spPr>
            <a:xfrm>
              <a:off x="0" y="0"/>
              <a:ext cx="23888709" cy="1531899"/>
            </a:xfrm>
            <a:custGeom>
              <a:rect b="b" l="l" r="r" t="t"/>
              <a:pathLst>
                <a:path extrusionOk="0" h="1531899" w="23888709">
                  <a:moveTo>
                    <a:pt x="0" y="0"/>
                  </a:moveTo>
                  <a:lnTo>
                    <a:pt x="23888709" y="0"/>
                  </a:lnTo>
                  <a:lnTo>
                    <a:pt x="23888709" y="1531899"/>
                  </a:lnTo>
                  <a:lnTo>
                    <a:pt x="0" y="1531899"/>
                  </a:lnTo>
                  <a:close/>
                </a:path>
              </a:pathLst>
            </a:custGeom>
            <a:solidFill>
              <a:srgbClr val="000000">
                <a:alpha val="0"/>
              </a:srgbClr>
            </a:solidFill>
            <a:ln>
              <a:noFill/>
            </a:ln>
          </p:spPr>
        </p:sp>
        <p:sp>
          <p:nvSpPr>
            <p:cNvPr id="220" name="Google Shape;220;p8"/>
            <p:cNvSpPr txBox="1"/>
            <p:nvPr/>
          </p:nvSpPr>
          <p:spPr>
            <a:xfrm>
              <a:off x="0" y="-57150"/>
              <a:ext cx="23888710"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Prácticas turísticas</a:t>
              </a:r>
              <a:endParaRPr/>
            </a:p>
          </p:txBody>
        </p:sp>
      </p:grpSp>
      <p:sp>
        <p:nvSpPr>
          <p:cNvPr id="221" name="Google Shape;221;p8"/>
          <p:cNvSpPr txBox="1"/>
          <p:nvPr/>
        </p:nvSpPr>
        <p:spPr>
          <a:xfrm>
            <a:off x="367728" y="1041958"/>
            <a:ext cx="17650057" cy="1103570"/>
          </a:xfrm>
          <a:prstGeom prst="rect">
            <a:avLst/>
          </a:prstGeom>
          <a:noFill/>
          <a:ln>
            <a:noFill/>
          </a:ln>
        </p:spPr>
        <p:txBody>
          <a:bodyPr anchorCtr="0" anchor="t" bIns="0" lIns="0" spcFirstLastPara="1" rIns="0" wrap="square" tIns="0">
            <a:spAutoFit/>
          </a:bodyPr>
          <a:lstStyle/>
          <a:p>
            <a:pPr indent="0" lvl="0" marL="0" marR="0" rtl="0" algn="just">
              <a:lnSpc>
                <a:spcPct val="180016"/>
              </a:lnSpc>
              <a:spcBef>
                <a:spcPts val="0"/>
              </a:spcBef>
              <a:spcAft>
                <a:spcPts val="0"/>
              </a:spcAft>
              <a:buNone/>
            </a:pPr>
            <a:r>
              <a:rPr b="0" i="0" lang="en-US" sz="2392" u="none" cap="none" strike="noStrike">
                <a:solidFill>
                  <a:srgbClr val="616161"/>
                </a:solidFill>
                <a:latin typeface="Calibri"/>
                <a:ea typeface="Calibri"/>
                <a:cs typeface="Calibri"/>
                <a:sym typeface="Calibri"/>
              </a:rPr>
              <a:t>Incorporar la sostenibilidad social y cultural en las prácticas turísticas es esencial para garantizar que el turismo beneficie a las comunidades locales, preservando al mismo tiempo el patrimonio cultural. A continuación, se presentan algunas estrategias clave para lograr estos objetivos:</a:t>
            </a:r>
            <a:endParaRPr/>
          </a:p>
        </p:txBody>
      </p:sp>
      <p:sp>
        <p:nvSpPr>
          <p:cNvPr id="222" name="Google Shape;222;p8"/>
          <p:cNvSpPr/>
          <p:nvPr/>
        </p:nvSpPr>
        <p:spPr>
          <a:xfrm>
            <a:off x="1225401" y="2735219"/>
            <a:ext cx="2011680" cy="7090410"/>
          </a:xfrm>
          <a:custGeom>
            <a:rect b="b" l="l" r="r" t="t"/>
            <a:pathLst>
              <a:path extrusionOk="0" h="9453880" w="2682240">
                <a:moveTo>
                  <a:pt x="76455" y="7620"/>
                </a:moveTo>
                <a:cubicBezTo>
                  <a:pt x="2682241" y="2613406"/>
                  <a:pt x="2682241" y="6838189"/>
                  <a:pt x="76455" y="9443974"/>
                </a:cubicBezTo>
                <a:cubicBezTo>
                  <a:pt x="66548" y="9453880"/>
                  <a:pt x="50420" y="9453880"/>
                  <a:pt x="40513" y="9443974"/>
                </a:cubicBezTo>
                <a:lnTo>
                  <a:pt x="9907" y="9413367"/>
                </a:lnTo>
                <a:cubicBezTo>
                  <a:pt x="5081" y="9408541"/>
                  <a:pt x="2413" y="9402191"/>
                  <a:pt x="2413" y="9395460"/>
                </a:cubicBezTo>
                <a:cubicBezTo>
                  <a:pt x="2413" y="9388729"/>
                  <a:pt x="5081" y="9382253"/>
                  <a:pt x="9907" y="9377553"/>
                </a:cubicBezTo>
                <a:cubicBezTo>
                  <a:pt x="2578990" y="6808470"/>
                  <a:pt x="2578990" y="2643124"/>
                  <a:pt x="9907" y="74041"/>
                </a:cubicBezTo>
                <a:cubicBezTo>
                  <a:pt x="0" y="64135"/>
                  <a:pt x="0" y="48006"/>
                  <a:pt x="9907" y="38100"/>
                </a:cubicBezTo>
                <a:lnTo>
                  <a:pt x="40513" y="7493"/>
                </a:lnTo>
                <a:cubicBezTo>
                  <a:pt x="45340" y="2667"/>
                  <a:pt x="51690" y="0"/>
                  <a:pt x="58421" y="0"/>
                </a:cubicBezTo>
                <a:cubicBezTo>
                  <a:pt x="65151" y="0"/>
                  <a:pt x="71629" y="2667"/>
                  <a:pt x="76328" y="7493"/>
                </a:cubicBezTo>
                <a:moveTo>
                  <a:pt x="40386" y="43434"/>
                </a:moveTo>
                <a:lnTo>
                  <a:pt x="58294" y="25527"/>
                </a:lnTo>
                <a:lnTo>
                  <a:pt x="76200" y="43434"/>
                </a:lnTo>
                <a:lnTo>
                  <a:pt x="45594" y="74041"/>
                </a:lnTo>
                <a:lnTo>
                  <a:pt x="27686" y="56134"/>
                </a:lnTo>
                <a:lnTo>
                  <a:pt x="45594" y="38227"/>
                </a:lnTo>
                <a:cubicBezTo>
                  <a:pt x="2634488" y="2627122"/>
                  <a:pt x="2634488" y="6824599"/>
                  <a:pt x="45594" y="9413495"/>
                </a:cubicBezTo>
                <a:lnTo>
                  <a:pt x="27686" y="9395587"/>
                </a:lnTo>
                <a:lnTo>
                  <a:pt x="45594" y="9377681"/>
                </a:lnTo>
                <a:lnTo>
                  <a:pt x="76200" y="9408287"/>
                </a:lnTo>
                <a:lnTo>
                  <a:pt x="58294" y="9426195"/>
                </a:lnTo>
                <a:lnTo>
                  <a:pt x="40386" y="9408287"/>
                </a:lnTo>
                <a:cubicBezTo>
                  <a:pt x="2626360" y="6822314"/>
                  <a:pt x="2626360" y="2629662"/>
                  <a:pt x="40386" y="43689"/>
                </a:cubicBezTo>
                <a:close/>
              </a:path>
            </a:pathLst>
          </a:custGeom>
          <a:solidFill>
            <a:srgbClr val="589D5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23" name="Google Shape;223;p8"/>
          <p:cNvGrpSpPr/>
          <p:nvPr/>
        </p:nvGrpSpPr>
        <p:grpSpPr>
          <a:xfrm>
            <a:off x="1708977" y="2947206"/>
            <a:ext cx="16078295" cy="817911"/>
            <a:chOff x="0" y="0"/>
            <a:chExt cx="21437727" cy="1090549"/>
          </a:xfrm>
        </p:grpSpPr>
        <p:sp>
          <p:nvSpPr>
            <p:cNvPr id="224" name="Google Shape;224;p8"/>
            <p:cNvSpPr/>
            <p:nvPr/>
          </p:nvSpPr>
          <p:spPr>
            <a:xfrm>
              <a:off x="25400" y="25400"/>
              <a:ext cx="21386927" cy="1039749"/>
            </a:xfrm>
            <a:custGeom>
              <a:rect b="b" l="l" r="r" t="t"/>
              <a:pathLst>
                <a:path extrusionOk="0" h="1039749" w="21386927">
                  <a:moveTo>
                    <a:pt x="0" y="0"/>
                  </a:moveTo>
                  <a:lnTo>
                    <a:pt x="21386927" y="0"/>
                  </a:lnTo>
                  <a:lnTo>
                    <a:pt x="21386927" y="1039749"/>
                  </a:lnTo>
                  <a:lnTo>
                    <a:pt x="0" y="1039749"/>
                  </a:lnTo>
                  <a:close/>
                </a:path>
              </a:pathLst>
            </a:custGeom>
            <a:solidFill>
              <a:srgbClr val="70C573"/>
            </a:solidFill>
            <a:ln>
              <a:noFill/>
            </a:ln>
          </p:spPr>
        </p:sp>
        <p:sp>
          <p:nvSpPr>
            <p:cNvPr id="225" name="Google Shape;225;p8"/>
            <p:cNvSpPr/>
            <p:nvPr/>
          </p:nvSpPr>
          <p:spPr>
            <a:xfrm>
              <a:off x="0" y="0"/>
              <a:ext cx="21437727" cy="1090549"/>
            </a:xfrm>
            <a:custGeom>
              <a:rect b="b" l="l" r="r" t="t"/>
              <a:pathLst>
                <a:path extrusionOk="0" h="1090549" w="21437727">
                  <a:moveTo>
                    <a:pt x="25400" y="0"/>
                  </a:moveTo>
                  <a:lnTo>
                    <a:pt x="21412327" y="0"/>
                  </a:lnTo>
                  <a:cubicBezTo>
                    <a:pt x="21426297" y="0"/>
                    <a:pt x="21437727" y="11430"/>
                    <a:pt x="21437727" y="25400"/>
                  </a:cubicBezTo>
                  <a:lnTo>
                    <a:pt x="21437727" y="1065149"/>
                  </a:lnTo>
                  <a:cubicBezTo>
                    <a:pt x="21437727" y="1079119"/>
                    <a:pt x="21426297" y="1090549"/>
                    <a:pt x="21412327" y="1090549"/>
                  </a:cubicBezTo>
                  <a:lnTo>
                    <a:pt x="25400" y="1090549"/>
                  </a:lnTo>
                  <a:cubicBezTo>
                    <a:pt x="11430" y="1090549"/>
                    <a:pt x="0" y="1079119"/>
                    <a:pt x="0" y="1065149"/>
                  </a:cubicBezTo>
                  <a:lnTo>
                    <a:pt x="0" y="25400"/>
                  </a:lnTo>
                  <a:cubicBezTo>
                    <a:pt x="0" y="11430"/>
                    <a:pt x="11430" y="0"/>
                    <a:pt x="25400" y="0"/>
                  </a:cubicBezTo>
                  <a:moveTo>
                    <a:pt x="25400" y="50800"/>
                  </a:moveTo>
                  <a:lnTo>
                    <a:pt x="25400" y="25400"/>
                  </a:lnTo>
                  <a:lnTo>
                    <a:pt x="50800" y="25400"/>
                  </a:lnTo>
                  <a:lnTo>
                    <a:pt x="50800" y="1065149"/>
                  </a:lnTo>
                  <a:lnTo>
                    <a:pt x="25400" y="1065149"/>
                  </a:lnTo>
                  <a:lnTo>
                    <a:pt x="25400" y="1039749"/>
                  </a:lnTo>
                  <a:lnTo>
                    <a:pt x="21412327" y="1039749"/>
                  </a:lnTo>
                  <a:lnTo>
                    <a:pt x="21412327" y="1065149"/>
                  </a:lnTo>
                  <a:lnTo>
                    <a:pt x="21386927" y="1065149"/>
                  </a:lnTo>
                  <a:lnTo>
                    <a:pt x="21386927" y="25400"/>
                  </a:lnTo>
                  <a:lnTo>
                    <a:pt x="21412327" y="25400"/>
                  </a:lnTo>
                  <a:lnTo>
                    <a:pt x="21412327" y="50800"/>
                  </a:lnTo>
                  <a:lnTo>
                    <a:pt x="25400" y="50800"/>
                  </a:lnTo>
                  <a:close/>
                </a:path>
              </a:pathLst>
            </a:custGeom>
            <a:solidFill>
              <a:srgbClr val="F2F2F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26" name="Google Shape;226;p8"/>
          <p:cNvSpPr txBox="1"/>
          <p:nvPr/>
        </p:nvSpPr>
        <p:spPr>
          <a:xfrm>
            <a:off x="2121606" y="2958636"/>
            <a:ext cx="15635228" cy="462153"/>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1800" u="none" cap="none" strike="noStrike">
                <a:solidFill>
                  <a:srgbClr val="F2F2F2"/>
                </a:solidFill>
                <a:latin typeface="Arial"/>
                <a:ea typeface="Arial"/>
                <a:cs typeface="Arial"/>
                <a:sym typeface="Arial"/>
              </a:rPr>
              <a:t>1. Involucrar a las comunidades locales</a:t>
            </a:r>
            <a:endParaRPr/>
          </a:p>
          <a:p>
            <a:pPr indent="0" lvl="0" marL="0" marR="0" rtl="0" algn="l">
              <a:lnSpc>
                <a:spcPct val="108000"/>
              </a:lnSpc>
              <a:spcBef>
                <a:spcPts val="0"/>
              </a:spcBef>
              <a:spcAft>
                <a:spcPts val="0"/>
              </a:spcAft>
              <a:buNone/>
            </a:pPr>
            <a:r>
              <a:rPr b="1" i="0" lang="en-US" sz="1350" u="none" cap="none" strike="noStrike">
                <a:solidFill>
                  <a:srgbClr val="F2F2F2"/>
                </a:solidFill>
                <a:latin typeface="Arial"/>
                <a:ea typeface="Arial"/>
                <a:cs typeface="Arial"/>
                <a:sym typeface="Arial"/>
              </a:rPr>
              <a:t>Involucrar a los residentes locales en los procesos de planificación y toma de decisiones turísticas.</a:t>
            </a:r>
            <a:endParaRPr/>
          </a:p>
        </p:txBody>
      </p:sp>
      <p:grpSp>
        <p:nvGrpSpPr>
          <p:cNvPr id="227" name="Google Shape;227;p8"/>
          <p:cNvGrpSpPr/>
          <p:nvPr/>
        </p:nvGrpSpPr>
        <p:grpSpPr>
          <a:xfrm>
            <a:off x="1221619" y="2849735"/>
            <a:ext cx="1012889" cy="1012888"/>
            <a:chOff x="0" y="0"/>
            <a:chExt cx="1350518" cy="1350518"/>
          </a:xfrm>
        </p:grpSpPr>
        <p:sp>
          <p:nvSpPr>
            <p:cNvPr id="228" name="Google Shape;228;p8"/>
            <p:cNvSpPr/>
            <p:nvPr/>
          </p:nvSpPr>
          <p:spPr>
            <a:xfrm>
              <a:off x="25400" y="25400"/>
              <a:ext cx="1299718" cy="1299718"/>
            </a:xfrm>
            <a:custGeom>
              <a:rect b="b" l="l" r="r" t="t"/>
              <a:pathLst>
                <a:path extrusionOk="0" h="1299718" w="1299718">
                  <a:moveTo>
                    <a:pt x="0" y="649859"/>
                  </a:moveTo>
                  <a:cubicBezTo>
                    <a:pt x="0" y="290957"/>
                    <a:pt x="290957" y="0"/>
                    <a:pt x="649859" y="0"/>
                  </a:cubicBezTo>
                  <a:cubicBezTo>
                    <a:pt x="1008761" y="0"/>
                    <a:pt x="1299718" y="290957"/>
                    <a:pt x="1299718" y="649859"/>
                  </a:cubicBezTo>
                  <a:cubicBezTo>
                    <a:pt x="1299718" y="1008761"/>
                    <a:pt x="1008761" y="1299718"/>
                    <a:pt x="649859" y="1299718"/>
                  </a:cubicBezTo>
                  <a:cubicBezTo>
                    <a:pt x="290957" y="1299718"/>
                    <a:pt x="0" y="1008634"/>
                    <a:pt x="0" y="649859"/>
                  </a:cubicBezTo>
                  <a:close/>
                </a:path>
              </a:pathLst>
            </a:custGeom>
            <a:blipFill rotWithShape="1">
              <a:blip r:embed="rId3">
                <a:alphaModFix/>
              </a:blip>
              <a:stretch>
                <a:fillRect b="-27852" l="-1953" r="-1943" t="-27862"/>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8"/>
            <p:cNvSpPr/>
            <p:nvPr/>
          </p:nvSpPr>
          <p:spPr>
            <a:xfrm>
              <a:off x="0" y="0"/>
              <a:ext cx="1350518" cy="1350518"/>
            </a:xfrm>
            <a:custGeom>
              <a:rect b="b" l="l" r="r" t="t"/>
              <a:pathLst>
                <a:path extrusionOk="0" h="1350518" w="1350518">
                  <a:moveTo>
                    <a:pt x="0" y="675259"/>
                  </a:moveTo>
                  <a:cubicBezTo>
                    <a:pt x="0" y="302260"/>
                    <a:pt x="302260" y="0"/>
                    <a:pt x="675259" y="0"/>
                  </a:cubicBezTo>
                  <a:lnTo>
                    <a:pt x="675259" y="25400"/>
                  </a:lnTo>
                  <a:lnTo>
                    <a:pt x="675259" y="0"/>
                  </a:lnTo>
                  <a:cubicBezTo>
                    <a:pt x="1048131" y="0"/>
                    <a:pt x="1350518" y="302260"/>
                    <a:pt x="1350518" y="675259"/>
                  </a:cubicBezTo>
                  <a:lnTo>
                    <a:pt x="1325118" y="675259"/>
                  </a:lnTo>
                  <a:lnTo>
                    <a:pt x="1350518" y="675259"/>
                  </a:lnTo>
                  <a:cubicBezTo>
                    <a:pt x="1350518" y="1048131"/>
                    <a:pt x="1048258" y="1350518"/>
                    <a:pt x="675259" y="1350518"/>
                  </a:cubicBezTo>
                  <a:lnTo>
                    <a:pt x="675259" y="1325118"/>
                  </a:lnTo>
                  <a:lnTo>
                    <a:pt x="675259" y="1350518"/>
                  </a:lnTo>
                  <a:cubicBezTo>
                    <a:pt x="302260" y="1350391"/>
                    <a:pt x="0" y="1048131"/>
                    <a:pt x="0" y="675259"/>
                  </a:cubicBezTo>
                  <a:lnTo>
                    <a:pt x="25400" y="675259"/>
                  </a:lnTo>
                  <a:lnTo>
                    <a:pt x="50800" y="675259"/>
                  </a:lnTo>
                  <a:lnTo>
                    <a:pt x="25400" y="675259"/>
                  </a:lnTo>
                  <a:lnTo>
                    <a:pt x="0" y="675259"/>
                  </a:lnTo>
                  <a:moveTo>
                    <a:pt x="50800" y="675259"/>
                  </a:moveTo>
                  <a:cubicBezTo>
                    <a:pt x="50800" y="689229"/>
                    <a:pt x="39370" y="700659"/>
                    <a:pt x="25400" y="700659"/>
                  </a:cubicBezTo>
                  <a:cubicBezTo>
                    <a:pt x="11430" y="700659"/>
                    <a:pt x="0" y="689229"/>
                    <a:pt x="0" y="675259"/>
                  </a:cubicBezTo>
                  <a:cubicBezTo>
                    <a:pt x="0" y="661289"/>
                    <a:pt x="11430" y="649859"/>
                    <a:pt x="25400" y="649859"/>
                  </a:cubicBezTo>
                  <a:cubicBezTo>
                    <a:pt x="39370" y="649859"/>
                    <a:pt x="50800" y="661289"/>
                    <a:pt x="50800" y="675259"/>
                  </a:cubicBezTo>
                  <a:cubicBezTo>
                    <a:pt x="50800" y="1020064"/>
                    <a:pt x="330327" y="1299718"/>
                    <a:pt x="675259" y="1299718"/>
                  </a:cubicBezTo>
                  <a:cubicBezTo>
                    <a:pt x="1020191" y="1299718"/>
                    <a:pt x="1299718" y="1020191"/>
                    <a:pt x="1299718" y="675259"/>
                  </a:cubicBezTo>
                  <a:cubicBezTo>
                    <a:pt x="1299718" y="330327"/>
                    <a:pt x="1020064" y="50800"/>
                    <a:pt x="675259" y="50800"/>
                  </a:cubicBezTo>
                  <a:lnTo>
                    <a:pt x="675259" y="25400"/>
                  </a:lnTo>
                  <a:lnTo>
                    <a:pt x="675259" y="50800"/>
                  </a:lnTo>
                  <a:cubicBezTo>
                    <a:pt x="330327" y="50800"/>
                    <a:pt x="50800" y="330327"/>
                    <a:pt x="50800" y="675259"/>
                  </a:cubicBezTo>
                  <a:close/>
                </a:path>
              </a:pathLst>
            </a:custGeom>
            <a:solidFill>
              <a:srgbClr val="70C57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0" name="Google Shape;230;p8"/>
          <p:cNvGrpSpPr/>
          <p:nvPr/>
        </p:nvGrpSpPr>
        <p:grpSpPr>
          <a:xfrm>
            <a:off x="2350392" y="4116714"/>
            <a:ext cx="15436883" cy="817911"/>
            <a:chOff x="0" y="0"/>
            <a:chExt cx="20582510" cy="1090549"/>
          </a:xfrm>
        </p:grpSpPr>
        <p:sp>
          <p:nvSpPr>
            <p:cNvPr id="231" name="Google Shape;231;p8"/>
            <p:cNvSpPr/>
            <p:nvPr/>
          </p:nvSpPr>
          <p:spPr>
            <a:xfrm>
              <a:off x="25400" y="25400"/>
              <a:ext cx="20531710" cy="1039749"/>
            </a:xfrm>
            <a:custGeom>
              <a:rect b="b" l="l" r="r" t="t"/>
              <a:pathLst>
                <a:path extrusionOk="0" h="1039749" w="20531710">
                  <a:moveTo>
                    <a:pt x="0" y="0"/>
                  </a:moveTo>
                  <a:lnTo>
                    <a:pt x="20531710" y="0"/>
                  </a:lnTo>
                  <a:lnTo>
                    <a:pt x="20531710" y="1039749"/>
                  </a:lnTo>
                  <a:lnTo>
                    <a:pt x="0" y="1039749"/>
                  </a:lnTo>
                  <a:close/>
                </a:path>
              </a:pathLst>
            </a:custGeom>
            <a:solidFill>
              <a:srgbClr val="70C573"/>
            </a:solidFill>
            <a:ln>
              <a:noFill/>
            </a:ln>
          </p:spPr>
        </p:sp>
        <p:sp>
          <p:nvSpPr>
            <p:cNvPr id="232" name="Google Shape;232;p8"/>
            <p:cNvSpPr/>
            <p:nvPr/>
          </p:nvSpPr>
          <p:spPr>
            <a:xfrm>
              <a:off x="0" y="0"/>
              <a:ext cx="20582510" cy="1090549"/>
            </a:xfrm>
            <a:custGeom>
              <a:rect b="b" l="l" r="r" t="t"/>
              <a:pathLst>
                <a:path extrusionOk="0" h="1090549" w="20582510">
                  <a:moveTo>
                    <a:pt x="25400" y="0"/>
                  </a:moveTo>
                  <a:lnTo>
                    <a:pt x="20557110" y="0"/>
                  </a:lnTo>
                  <a:cubicBezTo>
                    <a:pt x="20571079" y="0"/>
                    <a:pt x="20582510" y="11430"/>
                    <a:pt x="20582510" y="25400"/>
                  </a:cubicBezTo>
                  <a:lnTo>
                    <a:pt x="20582510" y="1065149"/>
                  </a:lnTo>
                  <a:cubicBezTo>
                    <a:pt x="20582510" y="1079119"/>
                    <a:pt x="20571079" y="1090549"/>
                    <a:pt x="20557110" y="1090549"/>
                  </a:cubicBezTo>
                  <a:lnTo>
                    <a:pt x="25400" y="1090549"/>
                  </a:lnTo>
                  <a:cubicBezTo>
                    <a:pt x="11430" y="1090549"/>
                    <a:pt x="0" y="1079119"/>
                    <a:pt x="0" y="1065149"/>
                  </a:cubicBezTo>
                  <a:lnTo>
                    <a:pt x="0" y="25400"/>
                  </a:lnTo>
                  <a:cubicBezTo>
                    <a:pt x="0" y="11430"/>
                    <a:pt x="11430" y="0"/>
                    <a:pt x="25400" y="0"/>
                  </a:cubicBezTo>
                  <a:moveTo>
                    <a:pt x="25400" y="50800"/>
                  </a:moveTo>
                  <a:lnTo>
                    <a:pt x="25400" y="25400"/>
                  </a:lnTo>
                  <a:lnTo>
                    <a:pt x="50800" y="25400"/>
                  </a:lnTo>
                  <a:lnTo>
                    <a:pt x="50800" y="1065149"/>
                  </a:lnTo>
                  <a:lnTo>
                    <a:pt x="25400" y="1065149"/>
                  </a:lnTo>
                  <a:lnTo>
                    <a:pt x="25400" y="1039749"/>
                  </a:lnTo>
                  <a:lnTo>
                    <a:pt x="20557110" y="1039749"/>
                  </a:lnTo>
                  <a:lnTo>
                    <a:pt x="20557110" y="1065149"/>
                  </a:lnTo>
                  <a:lnTo>
                    <a:pt x="20531710" y="1065149"/>
                  </a:lnTo>
                  <a:lnTo>
                    <a:pt x="20531710" y="25400"/>
                  </a:lnTo>
                  <a:lnTo>
                    <a:pt x="20557110" y="25400"/>
                  </a:lnTo>
                  <a:lnTo>
                    <a:pt x="20557110" y="50800"/>
                  </a:lnTo>
                  <a:lnTo>
                    <a:pt x="25400" y="50800"/>
                  </a:lnTo>
                  <a:close/>
                </a:path>
              </a:pathLst>
            </a:custGeom>
            <a:solidFill>
              <a:srgbClr val="F2F2F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33" name="Google Shape;233;p8"/>
          <p:cNvSpPr txBox="1"/>
          <p:nvPr/>
        </p:nvSpPr>
        <p:spPr>
          <a:xfrm>
            <a:off x="2763021" y="4128144"/>
            <a:ext cx="14993813" cy="462153"/>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1800" u="none" cap="none" strike="noStrike">
                <a:solidFill>
                  <a:srgbClr val="F2F2F2"/>
                </a:solidFill>
                <a:latin typeface="Arial"/>
                <a:ea typeface="Arial"/>
                <a:cs typeface="Arial"/>
                <a:sym typeface="Arial"/>
              </a:rPr>
              <a:t>2. Promover el patrimonio cultural y la diversidad</a:t>
            </a:r>
            <a:endParaRPr/>
          </a:p>
          <a:p>
            <a:pPr indent="0" lvl="0" marL="0" marR="0" rtl="0" algn="l">
              <a:lnSpc>
                <a:spcPct val="108000"/>
              </a:lnSpc>
              <a:spcBef>
                <a:spcPts val="0"/>
              </a:spcBef>
              <a:spcAft>
                <a:spcPts val="0"/>
              </a:spcAft>
              <a:buNone/>
            </a:pPr>
            <a:r>
              <a:rPr b="1" i="0" lang="en-US" sz="1350" u="none" cap="none" strike="noStrike">
                <a:solidFill>
                  <a:srgbClr val="F2F2F2"/>
                </a:solidFill>
                <a:latin typeface="Arial"/>
                <a:ea typeface="Arial"/>
                <a:cs typeface="Arial"/>
                <a:sym typeface="Arial"/>
              </a:rPr>
              <a:t>Organiza festivales culturales, talleres de artesanía o experiencias culinarias.</a:t>
            </a:r>
            <a:endParaRPr/>
          </a:p>
        </p:txBody>
      </p:sp>
      <p:grpSp>
        <p:nvGrpSpPr>
          <p:cNvPr id="234" name="Google Shape;234;p8"/>
          <p:cNvGrpSpPr/>
          <p:nvPr/>
        </p:nvGrpSpPr>
        <p:grpSpPr>
          <a:xfrm>
            <a:off x="1863034" y="4019242"/>
            <a:ext cx="1012889" cy="1012889"/>
            <a:chOff x="0" y="0"/>
            <a:chExt cx="1350518" cy="1350518"/>
          </a:xfrm>
        </p:grpSpPr>
        <p:sp>
          <p:nvSpPr>
            <p:cNvPr id="235" name="Google Shape;235;p8"/>
            <p:cNvSpPr/>
            <p:nvPr/>
          </p:nvSpPr>
          <p:spPr>
            <a:xfrm>
              <a:off x="25400" y="25400"/>
              <a:ext cx="1299718" cy="1299718"/>
            </a:xfrm>
            <a:custGeom>
              <a:rect b="b" l="l" r="r" t="t"/>
              <a:pathLst>
                <a:path extrusionOk="0" h="1299718" w="1299718">
                  <a:moveTo>
                    <a:pt x="0" y="649859"/>
                  </a:moveTo>
                  <a:cubicBezTo>
                    <a:pt x="0" y="290957"/>
                    <a:pt x="290957" y="0"/>
                    <a:pt x="649859" y="0"/>
                  </a:cubicBezTo>
                  <a:cubicBezTo>
                    <a:pt x="1008761" y="0"/>
                    <a:pt x="1299718" y="290957"/>
                    <a:pt x="1299718" y="649859"/>
                  </a:cubicBezTo>
                  <a:cubicBezTo>
                    <a:pt x="1299718" y="1008761"/>
                    <a:pt x="1008761" y="1299718"/>
                    <a:pt x="649859" y="1299718"/>
                  </a:cubicBezTo>
                  <a:cubicBezTo>
                    <a:pt x="290957" y="1299718"/>
                    <a:pt x="0" y="1008634"/>
                    <a:pt x="0" y="649859"/>
                  </a:cubicBezTo>
                  <a:close/>
                </a:path>
              </a:pathLst>
            </a:custGeom>
            <a:blipFill rotWithShape="1">
              <a:blip r:embed="rId4">
                <a:alphaModFix/>
              </a:blip>
              <a:stretch>
                <a:fillRect b="-1943" l="-27976" r="-27968" t="-1953"/>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8"/>
            <p:cNvSpPr/>
            <p:nvPr/>
          </p:nvSpPr>
          <p:spPr>
            <a:xfrm>
              <a:off x="0" y="0"/>
              <a:ext cx="1350518" cy="1350518"/>
            </a:xfrm>
            <a:custGeom>
              <a:rect b="b" l="l" r="r" t="t"/>
              <a:pathLst>
                <a:path extrusionOk="0" h="1350518" w="1350518">
                  <a:moveTo>
                    <a:pt x="0" y="675259"/>
                  </a:moveTo>
                  <a:cubicBezTo>
                    <a:pt x="0" y="302260"/>
                    <a:pt x="302260" y="0"/>
                    <a:pt x="675259" y="0"/>
                  </a:cubicBezTo>
                  <a:lnTo>
                    <a:pt x="675259" y="25400"/>
                  </a:lnTo>
                  <a:lnTo>
                    <a:pt x="675259" y="0"/>
                  </a:lnTo>
                  <a:cubicBezTo>
                    <a:pt x="1048131" y="0"/>
                    <a:pt x="1350518" y="302260"/>
                    <a:pt x="1350518" y="675259"/>
                  </a:cubicBezTo>
                  <a:lnTo>
                    <a:pt x="1325118" y="675259"/>
                  </a:lnTo>
                  <a:lnTo>
                    <a:pt x="1350518" y="675259"/>
                  </a:lnTo>
                  <a:cubicBezTo>
                    <a:pt x="1350518" y="1048131"/>
                    <a:pt x="1048258" y="1350518"/>
                    <a:pt x="675259" y="1350518"/>
                  </a:cubicBezTo>
                  <a:lnTo>
                    <a:pt x="675259" y="1325118"/>
                  </a:lnTo>
                  <a:lnTo>
                    <a:pt x="675259" y="1350518"/>
                  </a:lnTo>
                  <a:cubicBezTo>
                    <a:pt x="302260" y="1350391"/>
                    <a:pt x="0" y="1048131"/>
                    <a:pt x="0" y="675259"/>
                  </a:cubicBezTo>
                  <a:lnTo>
                    <a:pt x="25400" y="675259"/>
                  </a:lnTo>
                  <a:lnTo>
                    <a:pt x="50800" y="675259"/>
                  </a:lnTo>
                  <a:lnTo>
                    <a:pt x="25400" y="675259"/>
                  </a:lnTo>
                  <a:lnTo>
                    <a:pt x="0" y="675259"/>
                  </a:lnTo>
                  <a:moveTo>
                    <a:pt x="50800" y="675259"/>
                  </a:moveTo>
                  <a:cubicBezTo>
                    <a:pt x="50800" y="689229"/>
                    <a:pt x="39370" y="700659"/>
                    <a:pt x="25400" y="700659"/>
                  </a:cubicBezTo>
                  <a:cubicBezTo>
                    <a:pt x="11430" y="700659"/>
                    <a:pt x="0" y="689229"/>
                    <a:pt x="0" y="675259"/>
                  </a:cubicBezTo>
                  <a:cubicBezTo>
                    <a:pt x="0" y="661289"/>
                    <a:pt x="11430" y="649859"/>
                    <a:pt x="25400" y="649859"/>
                  </a:cubicBezTo>
                  <a:cubicBezTo>
                    <a:pt x="39370" y="649859"/>
                    <a:pt x="50800" y="661289"/>
                    <a:pt x="50800" y="675259"/>
                  </a:cubicBezTo>
                  <a:cubicBezTo>
                    <a:pt x="50800" y="1020064"/>
                    <a:pt x="330327" y="1299718"/>
                    <a:pt x="675259" y="1299718"/>
                  </a:cubicBezTo>
                  <a:cubicBezTo>
                    <a:pt x="1020191" y="1299718"/>
                    <a:pt x="1299718" y="1020191"/>
                    <a:pt x="1299718" y="675259"/>
                  </a:cubicBezTo>
                  <a:cubicBezTo>
                    <a:pt x="1299718" y="330327"/>
                    <a:pt x="1020064" y="50800"/>
                    <a:pt x="675259" y="50800"/>
                  </a:cubicBezTo>
                  <a:lnTo>
                    <a:pt x="675259" y="25400"/>
                  </a:lnTo>
                  <a:lnTo>
                    <a:pt x="675259" y="50800"/>
                  </a:lnTo>
                  <a:cubicBezTo>
                    <a:pt x="330327" y="50800"/>
                    <a:pt x="50800" y="330327"/>
                    <a:pt x="50800" y="675259"/>
                  </a:cubicBezTo>
                  <a:close/>
                </a:path>
              </a:pathLst>
            </a:custGeom>
            <a:solidFill>
              <a:srgbClr val="70C57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7" name="Google Shape;237;p8"/>
          <p:cNvGrpSpPr/>
          <p:nvPr/>
        </p:nvGrpSpPr>
        <p:grpSpPr>
          <a:xfrm>
            <a:off x="2643694" y="5286224"/>
            <a:ext cx="15143607" cy="817911"/>
            <a:chOff x="0" y="0"/>
            <a:chExt cx="20191476" cy="1090549"/>
          </a:xfrm>
        </p:grpSpPr>
        <p:sp>
          <p:nvSpPr>
            <p:cNvPr id="238" name="Google Shape;238;p8"/>
            <p:cNvSpPr/>
            <p:nvPr/>
          </p:nvSpPr>
          <p:spPr>
            <a:xfrm>
              <a:off x="25400" y="25400"/>
              <a:ext cx="20140676" cy="1039749"/>
            </a:xfrm>
            <a:custGeom>
              <a:rect b="b" l="l" r="r" t="t"/>
              <a:pathLst>
                <a:path extrusionOk="0" h="1039749" w="20140676">
                  <a:moveTo>
                    <a:pt x="0" y="0"/>
                  </a:moveTo>
                  <a:lnTo>
                    <a:pt x="20140676" y="0"/>
                  </a:lnTo>
                  <a:lnTo>
                    <a:pt x="20140676" y="1039749"/>
                  </a:lnTo>
                  <a:lnTo>
                    <a:pt x="0" y="1039749"/>
                  </a:lnTo>
                  <a:close/>
                </a:path>
              </a:pathLst>
            </a:custGeom>
            <a:solidFill>
              <a:srgbClr val="70C573"/>
            </a:solidFill>
            <a:ln>
              <a:noFill/>
            </a:ln>
          </p:spPr>
        </p:sp>
        <p:sp>
          <p:nvSpPr>
            <p:cNvPr id="239" name="Google Shape;239;p8"/>
            <p:cNvSpPr/>
            <p:nvPr/>
          </p:nvSpPr>
          <p:spPr>
            <a:xfrm>
              <a:off x="0" y="0"/>
              <a:ext cx="20191476" cy="1090549"/>
            </a:xfrm>
            <a:custGeom>
              <a:rect b="b" l="l" r="r" t="t"/>
              <a:pathLst>
                <a:path extrusionOk="0" h="1090549" w="20191476">
                  <a:moveTo>
                    <a:pt x="25400" y="0"/>
                  </a:moveTo>
                  <a:lnTo>
                    <a:pt x="20166076" y="0"/>
                  </a:lnTo>
                  <a:cubicBezTo>
                    <a:pt x="20180046" y="0"/>
                    <a:pt x="20191476" y="11430"/>
                    <a:pt x="20191476" y="25400"/>
                  </a:cubicBezTo>
                  <a:lnTo>
                    <a:pt x="20191476" y="1065149"/>
                  </a:lnTo>
                  <a:cubicBezTo>
                    <a:pt x="20191476" y="1079119"/>
                    <a:pt x="20180046" y="1090549"/>
                    <a:pt x="20166076" y="1090549"/>
                  </a:cubicBezTo>
                  <a:lnTo>
                    <a:pt x="25400" y="1090549"/>
                  </a:lnTo>
                  <a:cubicBezTo>
                    <a:pt x="11430" y="1090549"/>
                    <a:pt x="0" y="1079119"/>
                    <a:pt x="0" y="1065149"/>
                  </a:cubicBezTo>
                  <a:lnTo>
                    <a:pt x="0" y="25400"/>
                  </a:lnTo>
                  <a:cubicBezTo>
                    <a:pt x="0" y="11430"/>
                    <a:pt x="11430" y="0"/>
                    <a:pt x="25400" y="0"/>
                  </a:cubicBezTo>
                  <a:moveTo>
                    <a:pt x="25400" y="50800"/>
                  </a:moveTo>
                  <a:lnTo>
                    <a:pt x="25400" y="25400"/>
                  </a:lnTo>
                  <a:lnTo>
                    <a:pt x="50800" y="25400"/>
                  </a:lnTo>
                  <a:lnTo>
                    <a:pt x="50800" y="1065149"/>
                  </a:lnTo>
                  <a:lnTo>
                    <a:pt x="25400" y="1065149"/>
                  </a:lnTo>
                  <a:lnTo>
                    <a:pt x="25400" y="1039749"/>
                  </a:lnTo>
                  <a:lnTo>
                    <a:pt x="20166076" y="1039749"/>
                  </a:lnTo>
                  <a:lnTo>
                    <a:pt x="20166076" y="1065149"/>
                  </a:lnTo>
                  <a:lnTo>
                    <a:pt x="20140676" y="1065149"/>
                  </a:lnTo>
                  <a:lnTo>
                    <a:pt x="20140676" y="25400"/>
                  </a:lnTo>
                  <a:lnTo>
                    <a:pt x="20166076" y="25400"/>
                  </a:lnTo>
                  <a:lnTo>
                    <a:pt x="20166076" y="50800"/>
                  </a:lnTo>
                  <a:lnTo>
                    <a:pt x="25400" y="50800"/>
                  </a:lnTo>
                  <a:close/>
                </a:path>
              </a:pathLst>
            </a:custGeom>
            <a:solidFill>
              <a:srgbClr val="F2F2F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40" name="Google Shape;240;p8"/>
          <p:cNvSpPr txBox="1"/>
          <p:nvPr/>
        </p:nvSpPr>
        <p:spPr>
          <a:xfrm>
            <a:off x="3056324" y="5297654"/>
            <a:ext cx="14700508" cy="462153"/>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1800" u="none" cap="none" strike="noStrike">
                <a:solidFill>
                  <a:srgbClr val="F2F2F2"/>
                </a:solidFill>
                <a:latin typeface="Arial"/>
                <a:ea typeface="Arial"/>
                <a:cs typeface="Arial"/>
                <a:sym typeface="Arial"/>
              </a:rPr>
              <a:t>3. Apoyar las economías locales</a:t>
            </a:r>
            <a:endParaRPr/>
          </a:p>
          <a:p>
            <a:pPr indent="0" lvl="0" marL="0" marR="0" rtl="0" algn="l">
              <a:lnSpc>
                <a:spcPct val="108000"/>
              </a:lnSpc>
              <a:spcBef>
                <a:spcPts val="0"/>
              </a:spcBef>
              <a:spcAft>
                <a:spcPts val="0"/>
              </a:spcAft>
              <a:buNone/>
            </a:pPr>
            <a:r>
              <a:rPr b="1" i="0" lang="en-US" sz="1350" u="none" cap="none" strike="noStrike">
                <a:solidFill>
                  <a:srgbClr val="F2F2F2"/>
                </a:solidFill>
                <a:latin typeface="Arial"/>
                <a:ea typeface="Arial"/>
                <a:cs typeface="Arial"/>
                <a:sym typeface="Arial"/>
              </a:rPr>
              <a:t>Alentar a las empresas turísticas a adquirir bienes y servicios de proveedores locales.</a:t>
            </a:r>
            <a:endParaRPr/>
          </a:p>
        </p:txBody>
      </p:sp>
      <p:grpSp>
        <p:nvGrpSpPr>
          <p:cNvPr id="241" name="Google Shape;241;p8"/>
          <p:cNvGrpSpPr/>
          <p:nvPr/>
        </p:nvGrpSpPr>
        <p:grpSpPr>
          <a:xfrm>
            <a:off x="2156337" y="5188752"/>
            <a:ext cx="1012889" cy="1012889"/>
            <a:chOff x="0" y="0"/>
            <a:chExt cx="1350518" cy="1350518"/>
          </a:xfrm>
        </p:grpSpPr>
        <p:sp>
          <p:nvSpPr>
            <p:cNvPr id="242" name="Google Shape;242;p8"/>
            <p:cNvSpPr/>
            <p:nvPr/>
          </p:nvSpPr>
          <p:spPr>
            <a:xfrm>
              <a:off x="25400" y="25400"/>
              <a:ext cx="1299718" cy="1299718"/>
            </a:xfrm>
            <a:custGeom>
              <a:rect b="b" l="l" r="r" t="t"/>
              <a:pathLst>
                <a:path extrusionOk="0" h="1299718" w="1299718">
                  <a:moveTo>
                    <a:pt x="0" y="649859"/>
                  </a:moveTo>
                  <a:cubicBezTo>
                    <a:pt x="0" y="290957"/>
                    <a:pt x="290957" y="0"/>
                    <a:pt x="649859" y="0"/>
                  </a:cubicBezTo>
                  <a:cubicBezTo>
                    <a:pt x="1008761" y="0"/>
                    <a:pt x="1299718" y="290957"/>
                    <a:pt x="1299718" y="649859"/>
                  </a:cubicBezTo>
                  <a:cubicBezTo>
                    <a:pt x="1299718" y="1008761"/>
                    <a:pt x="1008761" y="1299718"/>
                    <a:pt x="649859" y="1299718"/>
                  </a:cubicBezTo>
                  <a:cubicBezTo>
                    <a:pt x="290957" y="1299718"/>
                    <a:pt x="0" y="1008634"/>
                    <a:pt x="0" y="649859"/>
                  </a:cubicBezTo>
                  <a:close/>
                </a:path>
              </a:pathLst>
            </a:custGeom>
            <a:blipFill rotWithShape="1">
              <a:blip r:embed="rId5">
                <a:alphaModFix/>
              </a:blip>
              <a:stretch>
                <a:fillRect b="-27918" l="-1953" r="-1943" t="-27927"/>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8"/>
            <p:cNvSpPr/>
            <p:nvPr/>
          </p:nvSpPr>
          <p:spPr>
            <a:xfrm>
              <a:off x="0" y="0"/>
              <a:ext cx="1350518" cy="1350518"/>
            </a:xfrm>
            <a:custGeom>
              <a:rect b="b" l="l" r="r" t="t"/>
              <a:pathLst>
                <a:path extrusionOk="0" h="1350518" w="1350518">
                  <a:moveTo>
                    <a:pt x="0" y="675259"/>
                  </a:moveTo>
                  <a:cubicBezTo>
                    <a:pt x="0" y="302260"/>
                    <a:pt x="302260" y="0"/>
                    <a:pt x="675259" y="0"/>
                  </a:cubicBezTo>
                  <a:lnTo>
                    <a:pt x="675259" y="25400"/>
                  </a:lnTo>
                  <a:lnTo>
                    <a:pt x="675259" y="0"/>
                  </a:lnTo>
                  <a:cubicBezTo>
                    <a:pt x="1048131" y="0"/>
                    <a:pt x="1350518" y="302260"/>
                    <a:pt x="1350518" y="675259"/>
                  </a:cubicBezTo>
                  <a:lnTo>
                    <a:pt x="1325118" y="675259"/>
                  </a:lnTo>
                  <a:lnTo>
                    <a:pt x="1350518" y="675259"/>
                  </a:lnTo>
                  <a:cubicBezTo>
                    <a:pt x="1350518" y="1048131"/>
                    <a:pt x="1048258" y="1350518"/>
                    <a:pt x="675259" y="1350518"/>
                  </a:cubicBezTo>
                  <a:lnTo>
                    <a:pt x="675259" y="1325118"/>
                  </a:lnTo>
                  <a:lnTo>
                    <a:pt x="675259" y="1350518"/>
                  </a:lnTo>
                  <a:cubicBezTo>
                    <a:pt x="302260" y="1350391"/>
                    <a:pt x="0" y="1048131"/>
                    <a:pt x="0" y="675259"/>
                  </a:cubicBezTo>
                  <a:lnTo>
                    <a:pt x="25400" y="675259"/>
                  </a:lnTo>
                  <a:lnTo>
                    <a:pt x="50800" y="675259"/>
                  </a:lnTo>
                  <a:lnTo>
                    <a:pt x="25400" y="675259"/>
                  </a:lnTo>
                  <a:lnTo>
                    <a:pt x="0" y="675259"/>
                  </a:lnTo>
                  <a:moveTo>
                    <a:pt x="50800" y="675259"/>
                  </a:moveTo>
                  <a:cubicBezTo>
                    <a:pt x="50800" y="689229"/>
                    <a:pt x="39370" y="700659"/>
                    <a:pt x="25400" y="700659"/>
                  </a:cubicBezTo>
                  <a:cubicBezTo>
                    <a:pt x="11430" y="700659"/>
                    <a:pt x="0" y="689229"/>
                    <a:pt x="0" y="675259"/>
                  </a:cubicBezTo>
                  <a:cubicBezTo>
                    <a:pt x="0" y="661289"/>
                    <a:pt x="11430" y="649859"/>
                    <a:pt x="25400" y="649859"/>
                  </a:cubicBezTo>
                  <a:cubicBezTo>
                    <a:pt x="39370" y="649859"/>
                    <a:pt x="50800" y="661289"/>
                    <a:pt x="50800" y="675259"/>
                  </a:cubicBezTo>
                  <a:cubicBezTo>
                    <a:pt x="50800" y="1020064"/>
                    <a:pt x="330327" y="1299718"/>
                    <a:pt x="675259" y="1299718"/>
                  </a:cubicBezTo>
                  <a:cubicBezTo>
                    <a:pt x="1020191" y="1299718"/>
                    <a:pt x="1299718" y="1020191"/>
                    <a:pt x="1299718" y="675259"/>
                  </a:cubicBezTo>
                  <a:cubicBezTo>
                    <a:pt x="1299718" y="330327"/>
                    <a:pt x="1020064" y="50800"/>
                    <a:pt x="675259" y="50800"/>
                  </a:cubicBezTo>
                  <a:lnTo>
                    <a:pt x="675259" y="25400"/>
                  </a:lnTo>
                  <a:lnTo>
                    <a:pt x="675259" y="50800"/>
                  </a:lnTo>
                  <a:cubicBezTo>
                    <a:pt x="330327" y="50800"/>
                    <a:pt x="50800" y="330327"/>
                    <a:pt x="50800" y="675259"/>
                  </a:cubicBezTo>
                  <a:close/>
                </a:path>
              </a:pathLst>
            </a:custGeom>
            <a:solidFill>
              <a:srgbClr val="70C57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4" name="Google Shape;244;p8"/>
          <p:cNvGrpSpPr/>
          <p:nvPr/>
        </p:nvGrpSpPr>
        <p:grpSpPr>
          <a:xfrm>
            <a:off x="2643694" y="6454991"/>
            <a:ext cx="15143607" cy="817911"/>
            <a:chOff x="0" y="0"/>
            <a:chExt cx="20191476" cy="1090549"/>
          </a:xfrm>
        </p:grpSpPr>
        <p:sp>
          <p:nvSpPr>
            <p:cNvPr id="245" name="Google Shape;245;p8"/>
            <p:cNvSpPr/>
            <p:nvPr/>
          </p:nvSpPr>
          <p:spPr>
            <a:xfrm>
              <a:off x="25400" y="25400"/>
              <a:ext cx="20140676" cy="1039749"/>
            </a:xfrm>
            <a:custGeom>
              <a:rect b="b" l="l" r="r" t="t"/>
              <a:pathLst>
                <a:path extrusionOk="0" h="1039749" w="20140676">
                  <a:moveTo>
                    <a:pt x="0" y="0"/>
                  </a:moveTo>
                  <a:lnTo>
                    <a:pt x="20140676" y="0"/>
                  </a:lnTo>
                  <a:lnTo>
                    <a:pt x="20140676" y="1039749"/>
                  </a:lnTo>
                  <a:lnTo>
                    <a:pt x="0" y="1039749"/>
                  </a:lnTo>
                  <a:close/>
                </a:path>
              </a:pathLst>
            </a:custGeom>
            <a:solidFill>
              <a:srgbClr val="70C573"/>
            </a:solidFill>
            <a:ln>
              <a:noFill/>
            </a:ln>
          </p:spPr>
        </p:sp>
        <p:sp>
          <p:nvSpPr>
            <p:cNvPr id="246" name="Google Shape;246;p8"/>
            <p:cNvSpPr/>
            <p:nvPr/>
          </p:nvSpPr>
          <p:spPr>
            <a:xfrm>
              <a:off x="0" y="0"/>
              <a:ext cx="20191476" cy="1090549"/>
            </a:xfrm>
            <a:custGeom>
              <a:rect b="b" l="l" r="r" t="t"/>
              <a:pathLst>
                <a:path extrusionOk="0" h="1090549" w="20191476">
                  <a:moveTo>
                    <a:pt x="25400" y="0"/>
                  </a:moveTo>
                  <a:lnTo>
                    <a:pt x="20166076" y="0"/>
                  </a:lnTo>
                  <a:cubicBezTo>
                    <a:pt x="20180046" y="0"/>
                    <a:pt x="20191476" y="11430"/>
                    <a:pt x="20191476" y="25400"/>
                  </a:cubicBezTo>
                  <a:lnTo>
                    <a:pt x="20191476" y="1065149"/>
                  </a:lnTo>
                  <a:cubicBezTo>
                    <a:pt x="20191476" y="1079119"/>
                    <a:pt x="20180046" y="1090549"/>
                    <a:pt x="20166076" y="1090549"/>
                  </a:cubicBezTo>
                  <a:lnTo>
                    <a:pt x="25400" y="1090549"/>
                  </a:lnTo>
                  <a:cubicBezTo>
                    <a:pt x="11430" y="1090549"/>
                    <a:pt x="0" y="1079119"/>
                    <a:pt x="0" y="1065149"/>
                  </a:cubicBezTo>
                  <a:lnTo>
                    <a:pt x="0" y="25400"/>
                  </a:lnTo>
                  <a:cubicBezTo>
                    <a:pt x="0" y="11430"/>
                    <a:pt x="11430" y="0"/>
                    <a:pt x="25400" y="0"/>
                  </a:cubicBezTo>
                  <a:moveTo>
                    <a:pt x="25400" y="50800"/>
                  </a:moveTo>
                  <a:lnTo>
                    <a:pt x="25400" y="25400"/>
                  </a:lnTo>
                  <a:lnTo>
                    <a:pt x="50800" y="25400"/>
                  </a:lnTo>
                  <a:lnTo>
                    <a:pt x="50800" y="1065149"/>
                  </a:lnTo>
                  <a:lnTo>
                    <a:pt x="25400" y="1065149"/>
                  </a:lnTo>
                  <a:lnTo>
                    <a:pt x="25400" y="1039749"/>
                  </a:lnTo>
                  <a:lnTo>
                    <a:pt x="20166076" y="1039749"/>
                  </a:lnTo>
                  <a:lnTo>
                    <a:pt x="20166076" y="1065149"/>
                  </a:lnTo>
                  <a:lnTo>
                    <a:pt x="20140676" y="1065149"/>
                  </a:lnTo>
                  <a:lnTo>
                    <a:pt x="20140676" y="25400"/>
                  </a:lnTo>
                  <a:lnTo>
                    <a:pt x="20166076" y="25400"/>
                  </a:lnTo>
                  <a:lnTo>
                    <a:pt x="20166076" y="50800"/>
                  </a:lnTo>
                  <a:lnTo>
                    <a:pt x="25400" y="50800"/>
                  </a:lnTo>
                  <a:close/>
                </a:path>
              </a:pathLst>
            </a:custGeom>
            <a:solidFill>
              <a:srgbClr val="F2F2F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47" name="Google Shape;247;p8"/>
          <p:cNvSpPr txBox="1"/>
          <p:nvPr/>
        </p:nvSpPr>
        <p:spPr>
          <a:xfrm>
            <a:off x="3056324" y="6466421"/>
            <a:ext cx="14700508" cy="462153"/>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1800" u="none" cap="none" strike="noStrike">
                <a:solidFill>
                  <a:srgbClr val="F2F2F2"/>
                </a:solidFill>
                <a:latin typeface="Arial"/>
                <a:ea typeface="Arial"/>
                <a:cs typeface="Arial"/>
                <a:sym typeface="Arial"/>
              </a:rPr>
              <a:t>4. Educar a los turistas</a:t>
            </a:r>
            <a:endParaRPr/>
          </a:p>
          <a:p>
            <a:pPr indent="0" lvl="0" marL="0" marR="0" rtl="0" algn="l">
              <a:lnSpc>
                <a:spcPct val="108000"/>
              </a:lnSpc>
              <a:spcBef>
                <a:spcPts val="0"/>
              </a:spcBef>
              <a:spcAft>
                <a:spcPts val="0"/>
              </a:spcAft>
              <a:buNone/>
            </a:pPr>
            <a:r>
              <a:rPr b="1" i="0" lang="en-US" sz="1350" u="none" cap="none" strike="noStrike">
                <a:solidFill>
                  <a:srgbClr val="F2F2F2"/>
                </a:solidFill>
                <a:latin typeface="Arial"/>
                <a:ea typeface="Arial"/>
                <a:cs typeface="Arial"/>
                <a:sym typeface="Arial"/>
              </a:rPr>
              <a:t>Ofrecer pautas y consejos para un comportamiento turístico responsable.</a:t>
            </a:r>
            <a:endParaRPr/>
          </a:p>
        </p:txBody>
      </p:sp>
      <p:grpSp>
        <p:nvGrpSpPr>
          <p:cNvPr id="248" name="Google Shape;248;p8"/>
          <p:cNvGrpSpPr/>
          <p:nvPr/>
        </p:nvGrpSpPr>
        <p:grpSpPr>
          <a:xfrm>
            <a:off x="2156337" y="6357519"/>
            <a:ext cx="1012889" cy="1012889"/>
            <a:chOff x="0" y="0"/>
            <a:chExt cx="1350518" cy="1350518"/>
          </a:xfrm>
        </p:grpSpPr>
        <p:sp>
          <p:nvSpPr>
            <p:cNvPr id="249" name="Google Shape;249;p8"/>
            <p:cNvSpPr/>
            <p:nvPr/>
          </p:nvSpPr>
          <p:spPr>
            <a:xfrm>
              <a:off x="25400" y="25400"/>
              <a:ext cx="1299718" cy="1299718"/>
            </a:xfrm>
            <a:custGeom>
              <a:rect b="b" l="l" r="r" t="t"/>
              <a:pathLst>
                <a:path extrusionOk="0" h="1299718" w="1299718">
                  <a:moveTo>
                    <a:pt x="0" y="649859"/>
                  </a:moveTo>
                  <a:cubicBezTo>
                    <a:pt x="0" y="290957"/>
                    <a:pt x="290957" y="0"/>
                    <a:pt x="649859" y="0"/>
                  </a:cubicBezTo>
                  <a:cubicBezTo>
                    <a:pt x="1008761" y="0"/>
                    <a:pt x="1299718" y="290957"/>
                    <a:pt x="1299718" y="649859"/>
                  </a:cubicBezTo>
                  <a:cubicBezTo>
                    <a:pt x="1299718" y="1008761"/>
                    <a:pt x="1008761" y="1299718"/>
                    <a:pt x="649859" y="1299718"/>
                  </a:cubicBezTo>
                  <a:cubicBezTo>
                    <a:pt x="290957" y="1299718"/>
                    <a:pt x="0" y="1008634"/>
                    <a:pt x="0" y="649859"/>
                  </a:cubicBezTo>
                  <a:close/>
                </a:path>
              </a:pathLst>
            </a:custGeom>
            <a:blipFill rotWithShape="1">
              <a:blip r:embed="rId6">
                <a:alphaModFix/>
              </a:blip>
              <a:stretch>
                <a:fillRect b="-1943" l="-27828" r="-27822" t="-1953"/>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8"/>
            <p:cNvSpPr/>
            <p:nvPr/>
          </p:nvSpPr>
          <p:spPr>
            <a:xfrm>
              <a:off x="0" y="0"/>
              <a:ext cx="1350518" cy="1350518"/>
            </a:xfrm>
            <a:custGeom>
              <a:rect b="b" l="l" r="r" t="t"/>
              <a:pathLst>
                <a:path extrusionOk="0" h="1350518" w="1350518">
                  <a:moveTo>
                    <a:pt x="0" y="675259"/>
                  </a:moveTo>
                  <a:cubicBezTo>
                    <a:pt x="0" y="302260"/>
                    <a:pt x="302260" y="0"/>
                    <a:pt x="675259" y="0"/>
                  </a:cubicBezTo>
                  <a:lnTo>
                    <a:pt x="675259" y="25400"/>
                  </a:lnTo>
                  <a:lnTo>
                    <a:pt x="675259" y="0"/>
                  </a:lnTo>
                  <a:cubicBezTo>
                    <a:pt x="1048131" y="0"/>
                    <a:pt x="1350518" y="302260"/>
                    <a:pt x="1350518" y="675259"/>
                  </a:cubicBezTo>
                  <a:lnTo>
                    <a:pt x="1325118" y="675259"/>
                  </a:lnTo>
                  <a:lnTo>
                    <a:pt x="1350518" y="675259"/>
                  </a:lnTo>
                  <a:cubicBezTo>
                    <a:pt x="1350518" y="1048131"/>
                    <a:pt x="1048258" y="1350518"/>
                    <a:pt x="675259" y="1350518"/>
                  </a:cubicBezTo>
                  <a:lnTo>
                    <a:pt x="675259" y="1325118"/>
                  </a:lnTo>
                  <a:lnTo>
                    <a:pt x="675259" y="1350518"/>
                  </a:lnTo>
                  <a:cubicBezTo>
                    <a:pt x="302260" y="1350391"/>
                    <a:pt x="0" y="1048131"/>
                    <a:pt x="0" y="675259"/>
                  </a:cubicBezTo>
                  <a:lnTo>
                    <a:pt x="25400" y="675259"/>
                  </a:lnTo>
                  <a:lnTo>
                    <a:pt x="50800" y="675259"/>
                  </a:lnTo>
                  <a:lnTo>
                    <a:pt x="25400" y="675259"/>
                  </a:lnTo>
                  <a:lnTo>
                    <a:pt x="0" y="675259"/>
                  </a:lnTo>
                  <a:moveTo>
                    <a:pt x="50800" y="675259"/>
                  </a:moveTo>
                  <a:cubicBezTo>
                    <a:pt x="50800" y="689229"/>
                    <a:pt x="39370" y="700659"/>
                    <a:pt x="25400" y="700659"/>
                  </a:cubicBezTo>
                  <a:cubicBezTo>
                    <a:pt x="11430" y="700659"/>
                    <a:pt x="0" y="689229"/>
                    <a:pt x="0" y="675259"/>
                  </a:cubicBezTo>
                  <a:cubicBezTo>
                    <a:pt x="0" y="661289"/>
                    <a:pt x="11430" y="649859"/>
                    <a:pt x="25400" y="649859"/>
                  </a:cubicBezTo>
                  <a:cubicBezTo>
                    <a:pt x="39370" y="649859"/>
                    <a:pt x="50800" y="661289"/>
                    <a:pt x="50800" y="675259"/>
                  </a:cubicBezTo>
                  <a:cubicBezTo>
                    <a:pt x="50800" y="1020064"/>
                    <a:pt x="330327" y="1299718"/>
                    <a:pt x="675259" y="1299718"/>
                  </a:cubicBezTo>
                  <a:cubicBezTo>
                    <a:pt x="1020191" y="1299718"/>
                    <a:pt x="1299718" y="1020191"/>
                    <a:pt x="1299718" y="675259"/>
                  </a:cubicBezTo>
                  <a:cubicBezTo>
                    <a:pt x="1299718" y="330327"/>
                    <a:pt x="1020064" y="50800"/>
                    <a:pt x="675259" y="50800"/>
                  </a:cubicBezTo>
                  <a:lnTo>
                    <a:pt x="675259" y="25400"/>
                  </a:lnTo>
                  <a:lnTo>
                    <a:pt x="675259" y="50800"/>
                  </a:lnTo>
                  <a:cubicBezTo>
                    <a:pt x="330327" y="50800"/>
                    <a:pt x="50800" y="330327"/>
                    <a:pt x="50800" y="675259"/>
                  </a:cubicBezTo>
                  <a:close/>
                </a:path>
              </a:pathLst>
            </a:custGeom>
            <a:solidFill>
              <a:srgbClr val="70C57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1" name="Google Shape;251;p8"/>
          <p:cNvGrpSpPr/>
          <p:nvPr/>
        </p:nvGrpSpPr>
        <p:grpSpPr>
          <a:xfrm>
            <a:off x="2350392" y="7624498"/>
            <a:ext cx="15436883" cy="817911"/>
            <a:chOff x="0" y="0"/>
            <a:chExt cx="20582510" cy="1090549"/>
          </a:xfrm>
        </p:grpSpPr>
        <p:sp>
          <p:nvSpPr>
            <p:cNvPr id="252" name="Google Shape;252;p8"/>
            <p:cNvSpPr/>
            <p:nvPr/>
          </p:nvSpPr>
          <p:spPr>
            <a:xfrm>
              <a:off x="25400" y="25400"/>
              <a:ext cx="20531710" cy="1039749"/>
            </a:xfrm>
            <a:custGeom>
              <a:rect b="b" l="l" r="r" t="t"/>
              <a:pathLst>
                <a:path extrusionOk="0" h="1039749" w="20531710">
                  <a:moveTo>
                    <a:pt x="0" y="0"/>
                  </a:moveTo>
                  <a:lnTo>
                    <a:pt x="20531710" y="0"/>
                  </a:lnTo>
                  <a:lnTo>
                    <a:pt x="20531710" y="1039749"/>
                  </a:lnTo>
                  <a:lnTo>
                    <a:pt x="0" y="1039749"/>
                  </a:lnTo>
                  <a:close/>
                </a:path>
              </a:pathLst>
            </a:custGeom>
            <a:solidFill>
              <a:srgbClr val="70C573"/>
            </a:solidFill>
            <a:ln>
              <a:noFill/>
            </a:ln>
          </p:spPr>
        </p:sp>
        <p:sp>
          <p:nvSpPr>
            <p:cNvPr id="253" name="Google Shape;253;p8"/>
            <p:cNvSpPr/>
            <p:nvPr/>
          </p:nvSpPr>
          <p:spPr>
            <a:xfrm>
              <a:off x="0" y="0"/>
              <a:ext cx="20582510" cy="1090549"/>
            </a:xfrm>
            <a:custGeom>
              <a:rect b="b" l="l" r="r" t="t"/>
              <a:pathLst>
                <a:path extrusionOk="0" h="1090549" w="20582510">
                  <a:moveTo>
                    <a:pt x="25400" y="0"/>
                  </a:moveTo>
                  <a:lnTo>
                    <a:pt x="20557110" y="0"/>
                  </a:lnTo>
                  <a:cubicBezTo>
                    <a:pt x="20571079" y="0"/>
                    <a:pt x="20582510" y="11430"/>
                    <a:pt x="20582510" y="25400"/>
                  </a:cubicBezTo>
                  <a:lnTo>
                    <a:pt x="20582510" y="1065149"/>
                  </a:lnTo>
                  <a:cubicBezTo>
                    <a:pt x="20582510" y="1079119"/>
                    <a:pt x="20571079" y="1090549"/>
                    <a:pt x="20557110" y="1090549"/>
                  </a:cubicBezTo>
                  <a:lnTo>
                    <a:pt x="25400" y="1090549"/>
                  </a:lnTo>
                  <a:cubicBezTo>
                    <a:pt x="11430" y="1090549"/>
                    <a:pt x="0" y="1079119"/>
                    <a:pt x="0" y="1065149"/>
                  </a:cubicBezTo>
                  <a:lnTo>
                    <a:pt x="0" y="25400"/>
                  </a:lnTo>
                  <a:cubicBezTo>
                    <a:pt x="0" y="11430"/>
                    <a:pt x="11430" y="0"/>
                    <a:pt x="25400" y="0"/>
                  </a:cubicBezTo>
                  <a:moveTo>
                    <a:pt x="25400" y="50800"/>
                  </a:moveTo>
                  <a:lnTo>
                    <a:pt x="25400" y="25400"/>
                  </a:lnTo>
                  <a:lnTo>
                    <a:pt x="50800" y="25400"/>
                  </a:lnTo>
                  <a:lnTo>
                    <a:pt x="50800" y="1065149"/>
                  </a:lnTo>
                  <a:lnTo>
                    <a:pt x="25400" y="1065149"/>
                  </a:lnTo>
                  <a:lnTo>
                    <a:pt x="25400" y="1039749"/>
                  </a:lnTo>
                  <a:lnTo>
                    <a:pt x="20557110" y="1039749"/>
                  </a:lnTo>
                  <a:lnTo>
                    <a:pt x="20557110" y="1065149"/>
                  </a:lnTo>
                  <a:lnTo>
                    <a:pt x="20531710" y="1065149"/>
                  </a:lnTo>
                  <a:lnTo>
                    <a:pt x="20531710" y="25400"/>
                  </a:lnTo>
                  <a:lnTo>
                    <a:pt x="20557110" y="25400"/>
                  </a:lnTo>
                  <a:lnTo>
                    <a:pt x="20557110" y="50800"/>
                  </a:lnTo>
                  <a:lnTo>
                    <a:pt x="25400" y="50800"/>
                  </a:lnTo>
                  <a:close/>
                </a:path>
              </a:pathLst>
            </a:custGeom>
            <a:solidFill>
              <a:srgbClr val="F2F2F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54" name="Google Shape;254;p8"/>
          <p:cNvSpPr txBox="1"/>
          <p:nvPr/>
        </p:nvSpPr>
        <p:spPr>
          <a:xfrm>
            <a:off x="2763021" y="7635929"/>
            <a:ext cx="14993813" cy="462153"/>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1800" u="none" cap="none" strike="noStrike">
                <a:solidFill>
                  <a:srgbClr val="F2F2F2"/>
                </a:solidFill>
                <a:latin typeface="Arial"/>
                <a:ea typeface="Arial"/>
                <a:cs typeface="Arial"/>
                <a:sym typeface="Arial"/>
              </a:rPr>
              <a:t>5. Desarrollar un turismo inclusivo</a:t>
            </a:r>
            <a:endParaRPr/>
          </a:p>
          <a:p>
            <a:pPr indent="0" lvl="0" marL="0" marR="0" rtl="0" algn="l">
              <a:lnSpc>
                <a:spcPct val="108000"/>
              </a:lnSpc>
              <a:spcBef>
                <a:spcPts val="0"/>
              </a:spcBef>
              <a:spcAft>
                <a:spcPts val="0"/>
              </a:spcAft>
              <a:buNone/>
            </a:pPr>
            <a:r>
              <a:rPr b="1" i="0" lang="en-US" sz="1350" u="none" cap="none" strike="noStrike">
                <a:solidFill>
                  <a:srgbClr val="F2F2F2"/>
                </a:solidFill>
                <a:latin typeface="Arial"/>
                <a:ea typeface="Arial"/>
                <a:cs typeface="Arial"/>
                <a:sym typeface="Arial"/>
              </a:rPr>
              <a:t>Mejorar la infraestructura y ofrecer servicios que se adapten a las diversas necesidades.</a:t>
            </a:r>
            <a:endParaRPr/>
          </a:p>
        </p:txBody>
      </p:sp>
      <p:grpSp>
        <p:nvGrpSpPr>
          <p:cNvPr id="255" name="Google Shape;255;p8"/>
          <p:cNvGrpSpPr/>
          <p:nvPr/>
        </p:nvGrpSpPr>
        <p:grpSpPr>
          <a:xfrm>
            <a:off x="1863034" y="7527027"/>
            <a:ext cx="1012889" cy="1012889"/>
            <a:chOff x="0" y="0"/>
            <a:chExt cx="1350518" cy="1350518"/>
          </a:xfrm>
        </p:grpSpPr>
        <p:sp>
          <p:nvSpPr>
            <p:cNvPr id="256" name="Google Shape;256;p8"/>
            <p:cNvSpPr/>
            <p:nvPr/>
          </p:nvSpPr>
          <p:spPr>
            <a:xfrm>
              <a:off x="25400" y="25400"/>
              <a:ext cx="1299718" cy="1299718"/>
            </a:xfrm>
            <a:custGeom>
              <a:rect b="b" l="l" r="r" t="t"/>
              <a:pathLst>
                <a:path extrusionOk="0" h="1299718" w="1299718">
                  <a:moveTo>
                    <a:pt x="0" y="649859"/>
                  </a:moveTo>
                  <a:cubicBezTo>
                    <a:pt x="0" y="290957"/>
                    <a:pt x="290957" y="0"/>
                    <a:pt x="649859" y="0"/>
                  </a:cubicBezTo>
                  <a:cubicBezTo>
                    <a:pt x="1008761" y="0"/>
                    <a:pt x="1299718" y="290957"/>
                    <a:pt x="1299718" y="649859"/>
                  </a:cubicBezTo>
                  <a:cubicBezTo>
                    <a:pt x="1299718" y="1008761"/>
                    <a:pt x="1008761" y="1299718"/>
                    <a:pt x="649859" y="1299718"/>
                  </a:cubicBezTo>
                  <a:cubicBezTo>
                    <a:pt x="290957" y="1299718"/>
                    <a:pt x="0" y="1008634"/>
                    <a:pt x="0" y="649859"/>
                  </a:cubicBezTo>
                  <a:close/>
                </a:path>
              </a:pathLst>
            </a:custGeom>
            <a:blipFill rotWithShape="1">
              <a:blip r:embed="rId7">
                <a:alphaModFix/>
              </a:blip>
              <a:stretch>
                <a:fillRect b="-1943" l="-27976" r="-27968" t="-1953"/>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8"/>
            <p:cNvSpPr/>
            <p:nvPr/>
          </p:nvSpPr>
          <p:spPr>
            <a:xfrm>
              <a:off x="0" y="0"/>
              <a:ext cx="1350518" cy="1350518"/>
            </a:xfrm>
            <a:custGeom>
              <a:rect b="b" l="l" r="r" t="t"/>
              <a:pathLst>
                <a:path extrusionOk="0" h="1350518" w="1350518">
                  <a:moveTo>
                    <a:pt x="0" y="675259"/>
                  </a:moveTo>
                  <a:cubicBezTo>
                    <a:pt x="0" y="302260"/>
                    <a:pt x="302260" y="0"/>
                    <a:pt x="675259" y="0"/>
                  </a:cubicBezTo>
                  <a:lnTo>
                    <a:pt x="675259" y="25400"/>
                  </a:lnTo>
                  <a:lnTo>
                    <a:pt x="675259" y="0"/>
                  </a:lnTo>
                  <a:cubicBezTo>
                    <a:pt x="1048131" y="0"/>
                    <a:pt x="1350518" y="302260"/>
                    <a:pt x="1350518" y="675259"/>
                  </a:cubicBezTo>
                  <a:lnTo>
                    <a:pt x="1325118" y="675259"/>
                  </a:lnTo>
                  <a:lnTo>
                    <a:pt x="1350518" y="675259"/>
                  </a:lnTo>
                  <a:cubicBezTo>
                    <a:pt x="1350518" y="1048131"/>
                    <a:pt x="1048258" y="1350518"/>
                    <a:pt x="675259" y="1350518"/>
                  </a:cubicBezTo>
                  <a:lnTo>
                    <a:pt x="675259" y="1325118"/>
                  </a:lnTo>
                  <a:lnTo>
                    <a:pt x="675259" y="1350518"/>
                  </a:lnTo>
                  <a:cubicBezTo>
                    <a:pt x="302260" y="1350391"/>
                    <a:pt x="0" y="1048131"/>
                    <a:pt x="0" y="675259"/>
                  </a:cubicBezTo>
                  <a:lnTo>
                    <a:pt x="25400" y="675259"/>
                  </a:lnTo>
                  <a:lnTo>
                    <a:pt x="50800" y="675259"/>
                  </a:lnTo>
                  <a:lnTo>
                    <a:pt x="25400" y="675259"/>
                  </a:lnTo>
                  <a:lnTo>
                    <a:pt x="0" y="675259"/>
                  </a:lnTo>
                  <a:moveTo>
                    <a:pt x="50800" y="675259"/>
                  </a:moveTo>
                  <a:cubicBezTo>
                    <a:pt x="50800" y="689229"/>
                    <a:pt x="39370" y="700659"/>
                    <a:pt x="25400" y="700659"/>
                  </a:cubicBezTo>
                  <a:cubicBezTo>
                    <a:pt x="11430" y="700659"/>
                    <a:pt x="0" y="689229"/>
                    <a:pt x="0" y="675259"/>
                  </a:cubicBezTo>
                  <a:cubicBezTo>
                    <a:pt x="0" y="661289"/>
                    <a:pt x="11430" y="649859"/>
                    <a:pt x="25400" y="649859"/>
                  </a:cubicBezTo>
                  <a:cubicBezTo>
                    <a:pt x="39370" y="649859"/>
                    <a:pt x="50800" y="661289"/>
                    <a:pt x="50800" y="675259"/>
                  </a:cubicBezTo>
                  <a:cubicBezTo>
                    <a:pt x="50800" y="1020064"/>
                    <a:pt x="330327" y="1299718"/>
                    <a:pt x="675259" y="1299718"/>
                  </a:cubicBezTo>
                  <a:cubicBezTo>
                    <a:pt x="1020191" y="1299718"/>
                    <a:pt x="1299718" y="1020191"/>
                    <a:pt x="1299718" y="675259"/>
                  </a:cubicBezTo>
                  <a:cubicBezTo>
                    <a:pt x="1299718" y="330327"/>
                    <a:pt x="1020064" y="50800"/>
                    <a:pt x="675259" y="50800"/>
                  </a:cubicBezTo>
                  <a:lnTo>
                    <a:pt x="675259" y="25400"/>
                  </a:lnTo>
                  <a:lnTo>
                    <a:pt x="675259" y="50800"/>
                  </a:lnTo>
                  <a:cubicBezTo>
                    <a:pt x="330327" y="50800"/>
                    <a:pt x="50800" y="330327"/>
                    <a:pt x="50800" y="675259"/>
                  </a:cubicBezTo>
                  <a:close/>
                </a:path>
              </a:pathLst>
            </a:custGeom>
            <a:solidFill>
              <a:srgbClr val="70C57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8" name="Google Shape;258;p8"/>
          <p:cNvGrpSpPr/>
          <p:nvPr/>
        </p:nvGrpSpPr>
        <p:grpSpPr>
          <a:xfrm>
            <a:off x="1708977" y="8794008"/>
            <a:ext cx="16078295" cy="817911"/>
            <a:chOff x="0" y="0"/>
            <a:chExt cx="21437727" cy="1090549"/>
          </a:xfrm>
        </p:grpSpPr>
        <p:sp>
          <p:nvSpPr>
            <p:cNvPr id="259" name="Google Shape;259;p8"/>
            <p:cNvSpPr/>
            <p:nvPr/>
          </p:nvSpPr>
          <p:spPr>
            <a:xfrm>
              <a:off x="25400" y="25400"/>
              <a:ext cx="21386927" cy="1039749"/>
            </a:xfrm>
            <a:custGeom>
              <a:rect b="b" l="l" r="r" t="t"/>
              <a:pathLst>
                <a:path extrusionOk="0" h="1039749" w="21386927">
                  <a:moveTo>
                    <a:pt x="0" y="0"/>
                  </a:moveTo>
                  <a:lnTo>
                    <a:pt x="21386927" y="0"/>
                  </a:lnTo>
                  <a:lnTo>
                    <a:pt x="21386927" y="1039749"/>
                  </a:lnTo>
                  <a:lnTo>
                    <a:pt x="0" y="1039749"/>
                  </a:lnTo>
                  <a:close/>
                </a:path>
              </a:pathLst>
            </a:custGeom>
            <a:solidFill>
              <a:srgbClr val="70C573"/>
            </a:solidFill>
            <a:ln>
              <a:noFill/>
            </a:ln>
          </p:spPr>
        </p:sp>
        <p:sp>
          <p:nvSpPr>
            <p:cNvPr id="260" name="Google Shape;260;p8"/>
            <p:cNvSpPr/>
            <p:nvPr/>
          </p:nvSpPr>
          <p:spPr>
            <a:xfrm>
              <a:off x="0" y="0"/>
              <a:ext cx="21437727" cy="1090549"/>
            </a:xfrm>
            <a:custGeom>
              <a:rect b="b" l="l" r="r" t="t"/>
              <a:pathLst>
                <a:path extrusionOk="0" h="1090549" w="21437727">
                  <a:moveTo>
                    <a:pt x="25400" y="0"/>
                  </a:moveTo>
                  <a:lnTo>
                    <a:pt x="21412327" y="0"/>
                  </a:lnTo>
                  <a:cubicBezTo>
                    <a:pt x="21426297" y="0"/>
                    <a:pt x="21437727" y="11430"/>
                    <a:pt x="21437727" y="25400"/>
                  </a:cubicBezTo>
                  <a:lnTo>
                    <a:pt x="21437727" y="1065149"/>
                  </a:lnTo>
                  <a:cubicBezTo>
                    <a:pt x="21437727" y="1079119"/>
                    <a:pt x="21426297" y="1090549"/>
                    <a:pt x="21412327" y="1090549"/>
                  </a:cubicBezTo>
                  <a:lnTo>
                    <a:pt x="25400" y="1090549"/>
                  </a:lnTo>
                  <a:cubicBezTo>
                    <a:pt x="11430" y="1090549"/>
                    <a:pt x="0" y="1079119"/>
                    <a:pt x="0" y="1065149"/>
                  </a:cubicBezTo>
                  <a:lnTo>
                    <a:pt x="0" y="25400"/>
                  </a:lnTo>
                  <a:cubicBezTo>
                    <a:pt x="0" y="11430"/>
                    <a:pt x="11430" y="0"/>
                    <a:pt x="25400" y="0"/>
                  </a:cubicBezTo>
                  <a:moveTo>
                    <a:pt x="25400" y="50800"/>
                  </a:moveTo>
                  <a:lnTo>
                    <a:pt x="25400" y="25400"/>
                  </a:lnTo>
                  <a:lnTo>
                    <a:pt x="50800" y="25400"/>
                  </a:lnTo>
                  <a:lnTo>
                    <a:pt x="50800" y="1065149"/>
                  </a:lnTo>
                  <a:lnTo>
                    <a:pt x="25400" y="1065149"/>
                  </a:lnTo>
                  <a:lnTo>
                    <a:pt x="25400" y="1039749"/>
                  </a:lnTo>
                  <a:lnTo>
                    <a:pt x="21412327" y="1039749"/>
                  </a:lnTo>
                  <a:lnTo>
                    <a:pt x="21412327" y="1065149"/>
                  </a:lnTo>
                  <a:lnTo>
                    <a:pt x="21386927" y="1065149"/>
                  </a:lnTo>
                  <a:lnTo>
                    <a:pt x="21386927" y="25400"/>
                  </a:lnTo>
                  <a:lnTo>
                    <a:pt x="21412327" y="25400"/>
                  </a:lnTo>
                  <a:lnTo>
                    <a:pt x="21412327" y="50800"/>
                  </a:lnTo>
                  <a:lnTo>
                    <a:pt x="25400" y="50800"/>
                  </a:lnTo>
                  <a:close/>
                </a:path>
              </a:pathLst>
            </a:custGeom>
            <a:solidFill>
              <a:srgbClr val="F2F2F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1" name="Google Shape;261;p8"/>
          <p:cNvSpPr txBox="1"/>
          <p:nvPr/>
        </p:nvSpPr>
        <p:spPr>
          <a:xfrm>
            <a:off x="2121606" y="8805438"/>
            <a:ext cx="15635228" cy="643128"/>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1800" u="none" cap="none" strike="noStrike">
                <a:solidFill>
                  <a:srgbClr val="F2F2F2"/>
                </a:solidFill>
                <a:latin typeface="Arial"/>
                <a:ea typeface="Arial"/>
                <a:cs typeface="Arial"/>
                <a:sym typeface="Arial"/>
              </a:rPr>
              <a:t>6. Colaborar con las partes interesadas</a:t>
            </a:r>
            <a:endParaRPr/>
          </a:p>
          <a:p>
            <a:pPr indent="0" lvl="0" marL="0" marR="0" rtl="0" algn="l">
              <a:lnSpc>
                <a:spcPct val="108000"/>
              </a:lnSpc>
              <a:spcBef>
                <a:spcPts val="0"/>
              </a:spcBef>
              <a:spcAft>
                <a:spcPts val="0"/>
              </a:spcAft>
              <a:buNone/>
            </a:pPr>
            <a:r>
              <a:rPr b="1" i="0" lang="en-US" sz="1350" u="none" cap="none" strike="noStrike">
                <a:solidFill>
                  <a:srgbClr val="F2F2F2"/>
                </a:solidFill>
                <a:latin typeface="Arial"/>
                <a:ea typeface="Arial"/>
                <a:cs typeface="Arial"/>
                <a:sym typeface="Arial"/>
              </a:rPr>
              <a:t>Colaborar con diversas partes interesadas, incluidas agencias gubernamentales, organizaciones no gubernamentales y empresas privadas, para crear e implementar iniciativas de turismo sostenible. </a:t>
            </a:r>
            <a:endParaRPr/>
          </a:p>
        </p:txBody>
      </p:sp>
      <p:grpSp>
        <p:nvGrpSpPr>
          <p:cNvPr id="262" name="Google Shape;262;p8"/>
          <p:cNvGrpSpPr/>
          <p:nvPr/>
        </p:nvGrpSpPr>
        <p:grpSpPr>
          <a:xfrm>
            <a:off x="1221619" y="8696536"/>
            <a:ext cx="1012889" cy="1012889"/>
            <a:chOff x="0" y="0"/>
            <a:chExt cx="1350518" cy="1350518"/>
          </a:xfrm>
        </p:grpSpPr>
        <p:sp>
          <p:nvSpPr>
            <p:cNvPr id="263" name="Google Shape;263;p8"/>
            <p:cNvSpPr/>
            <p:nvPr/>
          </p:nvSpPr>
          <p:spPr>
            <a:xfrm>
              <a:off x="25400" y="25400"/>
              <a:ext cx="1299718" cy="1299718"/>
            </a:xfrm>
            <a:custGeom>
              <a:rect b="b" l="l" r="r" t="t"/>
              <a:pathLst>
                <a:path extrusionOk="0" h="1299718" w="1299718">
                  <a:moveTo>
                    <a:pt x="0" y="649859"/>
                  </a:moveTo>
                  <a:cubicBezTo>
                    <a:pt x="0" y="290957"/>
                    <a:pt x="290957" y="0"/>
                    <a:pt x="649859" y="0"/>
                  </a:cubicBezTo>
                  <a:cubicBezTo>
                    <a:pt x="1008761" y="0"/>
                    <a:pt x="1299718" y="290957"/>
                    <a:pt x="1299718" y="649859"/>
                  </a:cubicBezTo>
                  <a:cubicBezTo>
                    <a:pt x="1299718" y="1008761"/>
                    <a:pt x="1008761" y="1299718"/>
                    <a:pt x="649859" y="1299718"/>
                  </a:cubicBezTo>
                  <a:cubicBezTo>
                    <a:pt x="290957" y="1299718"/>
                    <a:pt x="0" y="1008634"/>
                    <a:pt x="0" y="649859"/>
                  </a:cubicBezTo>
                  <a:close/>
                </a:path>
              </a:pathLst>
            </a:custGeom>
            <a:blipFill rotWithShape="1">
              <a:blip r:embed="rId8">
                <a:alphaModFix/>
              </a:blip>
              <a:stretch>
                <a:fillRect b="-28440" l="-1953" r="-1943" t="-28446"/>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8"/>
            <p:cNvSpPr/>
            <p:nvPr/>
          </p:nvSpPr>
          <p:spPr>
            <a:xfrm>
              <a:off x="0" y="0"/>
              <a:ext cx="1350518" cy="1350518"/>
            </a:xfrm>
            <a:custGeom>
              <a:rect b="b" l="l" r="r" t="t"/>
              <a:pathLst>
                <a:path extrusionOk="0" h="1350518" w="1350518">
                  <a:moveTo>
                    <a:pt x="0" y="675259"/>
                  </a:moveTo>
                  <a:cubicBezTo>
                    <a:pt x="0" y="302260"/>
                    <a:pt x="302260" y="0"/>
                    <a:pt x="675259" y="0"/>
                  </a:cubicBezTo>
                  <a:lnTo>
                    <a:pt x="675259" y="25400"/>
                  </a:lnTo>
                  <a:lnTo>
                    <a:pt x="675259" y="0"/>
                  </a:lnTo>
                  <a:cubicBezTo>
                    <a:pt x="1048131" y="0"/>
                    <a:pt x="1350518" y="302260"/>
                    <a:pt x="1350518" y="675259"/>
                  </a:cubicBezTo>
                  <a:lnTo>
                    <a:pt x="1325118" y="675259"/>
                  </a:lnTo>
                  <a:lnTo>
                    <a:pt x="1350518" y="675259"/>
                  </a:lnTo>
                  <a:cubicBezTo>
                    <a:pt x="1350518" y="1048131"/>
                    <a:pt x="1048258" y="1350518"/>
                    <a:pt x="675259" y="1350518"/>
                  </a:cubicBezTo>
                  <a:lnTo>
                    <a:pt x="675259" y="1325118"/>
                  </a:lnTo>
                  <a:lnTo>
                    <a:pt x="675259" y="1350518"/>
                  </a:lnTo>
                  <a:cubicBezTo>
                    <a:pt x="302260" y="1350391"/>
                    <a:pt x="0" y="1048131"/>
                    <a:pt x="0" y="675259"/>
                  </a:cubicBezTo>
                  <a:lnTo>
                    <a:pt x="25400" y="675259"/>
                  </a:lnTo>
                  <a:lnTo>
                    <a:pt x="50800" y="675259"/>
                  </a:lnTo>
                  <a:lnTo>
                    <a:pt x="25400" y="675259"/>
                  </a:lnTo>
                  <a:lnTo>
                    <a:pt x="0" y="675259"/>
                  </a:lnTo>
                  <a:moveTo>
                    <a:pt x="50800" y="675259"/>
                  </a:moveTo>
                  <a:cubicBezTo>
                    <a:pt x="50800" y="689229"/>
                    <a:pt x="39370" y="700659"/>
                    <a:pt x="25400" y="700659"/>
                  </a:cubicBezTo>
                  <a:cubicBezTo>
                    <a:pt x="11430" y="700659"/>
                    <a:pt x="0" y="689229"/>
                    <a:pt x="0" y="675259"/>
                  </a:cubicBezTo>
                  <a:cubicBezTo>
                    <a:pt x="0" y="661289"/>
                    <a:pt x="11430" y="649859"/>
                    <a:pt x="25400" y="649859"/>
                  </a:cubicBezTo>
                  <a:cubicBezTo>
                    <a:pt x="39370" y="649859"/>
                    <a:pt x="50800" y="661289"/>
                    <a:pt x="50800" y="675259"/>
                  </a:cubicBezTo>
                  <a:cubicBezTo>
                    <a:pt x="50800" y="1020064"/>
                    <a:pt x="330327" y="1299718"/>
                    <a:pt x="675259" y="1299718"/>
                  </a:cubicBezTo>
                  <a:cubicBezTo>
                    <a:pt x="1020191" y="1299718"/>
                    <a:pt x="1299718" y="1020191"/>
                    <a:pt x="1299718" y="675259"/>
                  </a:cubicBezTo>
                  <a:cubicBezTo>
                    <a:pt x="1299718" y="330327"/>
                    <a:pt x="1020064" y="50800"/>
                    <a:pt x="675259" y="50800"/>
                  </a:cubicBezTo>
                  <a:lnTo>
                    <a:pt x="675259" y="25400"/>
                  </a:lnTo>
                  <a:lnTo>
                    <a:pt x="675259" y="50800"/>
                  </a:lnTo>
                  <a:cubicBezTo>
                    <a:pt x="330327" y="50800"/>
                    <a:pt x="50800" y="330327"/>
                    <a:pt x="50800" y="675259"/>
                  </a:cubicBezTo>
                  <a:close/>
                </a:path>
              </a:pathLst>
            </a:custGeom>
            <a:solidFill>
              <a:srgbClr val="70C57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72" name="Shape 272"/>
        <p:cNvGrpSpPr/>
        <p:nvPr/>
      </p:nvGrpSpPr>
      <p:grpSpPr>
        <a:xfrm>
          <a:off x="0" y="0"/>
          <a:ext cx="0" cy="0"/>
          <a:chOff x="0" y="0"/>
          <a:chExt cx="0" cy="0"/>
        </a:xfrm>
      </p:grpSpPr>
      <p:sp>
        <p:nvSpPr>
          <p:cNvPr id="273" name="Google Shape;273;p9"/>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74" name="Google Shape;274;p9"/>
          <p:cNvGrpSpPr/>
          <p:nvPr/>
        </p:nvGrpSpPr>
        <p:grpSpPr>
          <a:xfrm>
            <a:off x="146952" y="79598"/>
            <a:ext cx="17916751" cy="1191786"/>
            <a:chOff x="0" y="-57150"/>
            <a:chExt cx="23889001" cy="1589049"/>
          </a:xfrm>
        </p:grpSpPr>
        <p:sp>
          <p:nvSpPr>
            <p:cNvPr id="275" name="Google Shape;275;p9"/>
            <p:cNvSpPr/>
            <p:nvPr/>
          </p:nvSpPr>
          <p:spPr>
            <a:xfrm>
              <a:off x="0" y="0"/>
              <a:ext cx="23889001" cy="1531899"/>
            </a:xfrm>
            <a:custGeom>
              <a:rect b="b" l="l" r="r" t="t"/>
              <a:pathLst>
                <a:path extrusionOk="0" h="1531899" w="23889001">
                  <a:moveTo>
                    <a:pt x="0" y="0"/>
                  </a:moveTo>
                  <a:lnTo>
                    <a:pt x="23889001" y="0"/>
                  </a:lnTo>
                  <a:lnTo>
                    <a:pt x="23889001" y="1531899"/>
                  </a:lnTo>
                  <a:lnTo>
                    <a:pt x="0" y="1531899"/>
                  </a:lnTo>
                  <a:close/>
                </a:path>
              </a:pathLst>
            </a:custGeom>
            <a:solidFill>
              <a:srgbClr val="000000">
                <a:alpha val="0"/>
              </a:srgbClr>
            </a:solidFill>
            <a:ln>
              <a:noFill/>
            </a:ln>
          </p:spPr>
        </p:sp>
        <p:sp>
          <p:nvSpPr>
            <p:cNvPr id="276" name="Google Shape;276;p9"/>
            <p:cNvSpPr txBox="1"/>
            <p:nvPr/>
          </p:nvSpPr>
          <p:spPr>
            <a:xfrm>
              <a:off x="0" y="-57150"/>
              <a:ext cx="23889000"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Beneficios de la sostenibilidad cultural y social</a:t>
              </a:r>
              <a:endParaRPr/>
            </a:p>
          </p:txBody>
        </p:sp>
      </p:grpSp>
      <p:sp>
        <p:nvSpPr>
          <p:cNvPr id="277" name="Google Shape;277;p9"/>
          <p:cNvSpPr txBox="1"/>
          <p:nvPr/>
        </p:nvSpPr>
        <p:spPr>
          <a:xfrm>
            <a:off x="352787" y="1689700"/>
            <a:ext cx="12836650" cy="4243578"/>
          </a:xfrm>
          <a:prstGeom prst="rect">
            <a:avLst/>
          </a:prstGeom>
          <a:noFill/>
          <a:ln>
            <a:noFill/>
          </a:ln>
        </p:spPr>
        <p:txBody>
          <a:bodyPr anchorCtr="0" anchor="t" bIns="0" lIns="0" spcFirstLastPara="1" rIns="0" wrap="square" tIns="0">
            <a:spAutoFit/>
          </a:bodyPr>
          <a:lstStyle/>
          <a:p>
            <a:pPr indent="0" lvl="0" marL="0" marR="0" rtl="0" algn="just">
              <a:lnSpc>
                <a:spcPct val="138000"/>
              </a:lnSpc>
              <a:spcBef>
                <a:spcPts val="0"/>
              </a:spcBef>
              <a:spcAft>
                <a:spcPts val="0"/>
              </a:spcAft>
              <a:buNone/>
            </a:pPr>
            <a:r>
              <a:rPr b="1" i="0" lang="en-US" sz="2700" u="none" cap="none" strike="noStrike">
                <a:solidFill>
                  <a:srgbClr val="616161"/>
                </a:solidFill>
                <a:latin typeface="Calibri"/>
                <a:ea typeface="Calibri"/>
                <a:cs typeface="Calibri"/>
                <a:sym typeface="Calibri"/>
              </a:rPr>
              <a:t>Preservación de las tradiciones</a:t>
            </a:r>
            <a:endParaRPr/>
          </a:p>
          <a:p>
            <a:pPr indent="0" lvl="0" marL="0" marR="0" rtl="0" algn="just">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Al centrarse en la sostenibilidad, el turismo ayuda a mantener vivas las tradiciones y las prácticas culturales para las generaciones futuras.</a:t>
            </a:r>
            <a:endParaRPr/>
          </a:p>
          <a:p>
            <a:pPr indent="0" lvl="0" marL="0" marR="0" rtl="0" algn="just">
              <a:lnSpc>
                <a:spcPct val="138000"/>
              </a:lnSpc>
              <a:spcBef>
                <a:spcPts val="0"/>
              </a:spcBef>
              <a:spcAft>
                <a:spcPts val="0"/>
              </a:spcAft>
              <a:buNone/>
            </a:pPr>
            <a:r>
              <a:rPr b="1" i="0" lang="en-US" sz="2700" u="none" cap="none" strike="noStrike">
                <a:solidFill>
                  <a:srgbClr val="616161"/>
                </a:solidFill>
                <a:latin typeface="Calibri"/>
                <a:ea typeface="Calibri"/>
                <a:cs typeface="Calibri"/>
                <a:sym typeface="Calibri"/>
              </a:rPr>
              <a:t>Beneficios económicos</a:t>
            </a:r>
            <a:endParaRPr/>
          </a:p>
          <a:p>
            <a:pPr indent="0" lvl="0" marL="0" marR="0" rtl="0" algn="just">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El turismo cultural puede impulsar las economías locales al atraer a visitantes interesados ​​en experiencias auténticas.</a:t>
            </a:r>
            <a:endParaRPr/>
          </a:p>
          <a:p>
            <a:pPr indent="0" lvl="0" marL="0" marR="0" rtl="0" algn="just">
              <a:lnSpc>
                <a:spcPct val="138000"/>
              </a:lnSpc>
              <a:spcBef>
                <a:spcPts val="0"/>
              </a:spcBef>
              <a:spcAft>
                <a:spcPts val="0"/>
              </a:spcAft>
              <a:buNone/>
            </a:pPr>
            <a:r>
              <a:rPr b="1" i="0" lang="en-US" sz="2700" u="none" cap="none" strike="noStrike">
                <a:solidFill>
                  <a:srgbClr val="616161"/>
                </a:solidFill>
                <a:latin typeface="Calibri"/>
                <a:ea typeface="Calibri"/>
                <a:cs typeface="Calibri"/>
                <a:sym typeface="Calibri"/>
              </a:rPr>
              <a:t>Empoderamiento comunitario</a:t>
            </a:r>
            <a:endParaRPr/>
          </a:p>
          <a:p>
            <a:pPr indent="0" lvl="0" marL="0" marR="0" rtl="0" algn="just">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Al involucrar a los lugareños en el turismo, las comunidades adquieren un sentido de pertenencia y orgullo, lo que conduce a comunidades más fuertes y resilientes.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